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305" r:id="rId17"/>
    <p:sldId id="276" r:id="rId18"/>
    <p:sldId id="277" r:id="rId19"/>
    <p:sldId id="278" r:id="rId20"/>
    <p:sldId id="280" r:id="rId21"/>
    <p:sldId id="271" r:id="rId22"/>
    <p:sldId id="274" r:id="rId23"/>
    <p:sldId id="275" r:id="rId24"/>
    <p:sldId id="272" r:id="rId25"/>
    <p:sldId id="281" r:id="rId26"/>
    <p:sldId id="306" r:id="rId27"/>
    <p:sldId id="282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307" r:id="rId40"/>
    <p:sldId id="298" r:id="rId41"/>
    <p:sldId id="297" r:id="rId42"/>
    <p:sldId id="299" r:id="rId43"/>
    <p:sldId id="304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4"/>
    <p:restoredTop sz="78733"/>
  </p:normalViewPr>
  <p:slideViewPr>
    <p:cSldViewPr snapToGrid="0" snapToObjects="1">
      <p:cViewPr varScale="1">
        <p:scale>
          <a:sx n="89" d="100"/>
          <a:sy n="89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C4CF5-2EFF-4744-B874-0DF4E05C9C7E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D41E-9EAC-B545-9925-DF2FC529E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depending on whether the distinction between source and target is meaningful.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order 0 is always v itself, order 1 is v plus its immediate neighbors, order 2 is order 1 plus the immediate neighbors of the vertices in order 1,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6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random walks tend to stay in the same community.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use simple example “actors” to show you how to present aesthetics using </a:t>
            </a:r>
            <a:r>
              <a:rPr lang="en-US" dirty="0" err="1"/>
              <a:t>igraph</a:t>
            </a:r>
            <a:r>
              <a:rPr lang="en-US" dirty="0"/>
              <a:t> default plot and 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8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helps viewers to see the network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9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vertex/edge/graph attributes are treated specially. Like name.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form ‘</a:t>
            </a:r>
            <a:r>
              <a:rPr lang="en-US" dirty="0" err="1"/>
              <a:t>from|to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where ‘</a:t>
            </a:r>
            <a:r>
              <a:rPr lang="en-US" dirty="0"/>
              <a:t>from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and ‘</a:t>
            </a:r>
            <a:r>
              <a:rPr lang="en-US" dirty="0"/>
              <a:t>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are vertex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7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* closeness centrality (</a:t>
            </a:r>
            <a:r>
              <a:rPr lang="en-US" dirty="0" err="1"/>
              <a:t>centr_clo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a node is important if it takes the shortest mean distance from a vertex to other vertices * betweenness centrality (</a:t>
            </a:r>
            <a:r>
              <a:rPr lang="en-US" dirty="0" err="1"/>
              <a:t>centr_betw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a node is important if extent to which a vertex lies on paths between other vertices are high. * eigenvector centrality (</a:t>
            </a:r>
            <a:r>
              <a:rPr lang="en-US" dirty="0" err="1"/>
              <a:t>centr_eigen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a node is important if it is linked to by other important nodes.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Centralization is a general method for calculating a graph-level centrality score based on node-level centrality measure. The formula for this is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C(G)=∑v(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maxwcw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−cv),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28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3D41E-9EAC-B545-9925-DF2FC529E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D777-EBA9-8A4E-82A3-DA069119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51910-2B6D-8E43-B732-8500A5021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2264-E27D-9648-93CC-2641D903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1793-3F2A-694F-AB2E-2613009B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5CBC-79D1-FA45-BC6C-B962C8A0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5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6011-9157-C446-8AB9-E3069B7C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B4BDD-978B-B048-84E9-4014F3CEA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80149-0CDA-C945-98C9-E766D0D31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F2F9-034A-8948-9238-4A88BCEF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2576B-AE9A-6048-96C1-8DCEC749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D92DA-3BA3-294A-BBA8-66073FA3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792DA-A1E3-144F-9EF6-EB52F0F8C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4C147-F0ED-9840-9EAA-24AF2857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9FB15-14FC-AE41-B12F-39A5F70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940C-1824-1C42-A8CA-1B4C5B02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7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B995-DF3B-FC40-8C16-9250C94F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EF426-DE2A-1C4D-BFB0-C6732FCD7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ED6A8-95D7-724F-9D16-42E6F537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2265-3DC2-4041-B724-BDA80CA7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125B-086F-854F-8331-87517142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0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05E-2D69-5F47-9AFF-D5922324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FBEC-0E29-454D-AFFA-9148BCA7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19263-65F3-1146-820C-539632FC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F487-3D09-5A4F-BBF5-6AE4D16F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D2702-119D-2C4E-95B3-02555CEA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F2EE-0AB3-5744-9B89-51AE7570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F7FA-EDFA-8B4F-BEE9-B5685CCED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2A9DD-7DF9-0F41-B823-6184DE8F3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37FF9-0137-C443-B68A-6CEF4B50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DE5D9-C11D-9246-968B-90E7B510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3F03E-8A73-F448-A60B-568FFDF5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3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1F82-EC62-3849-87A3-C3C86B12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4167C-03EE-6140-B029-EEFB37DB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89A14-03A7-6448-A4FC-EBE90B0B2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3C862-F11D-AF47-8031-7901F7ECF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C0877-2F75-894D-89D1-F70C2A883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56C95-850C-4846-B182-4F1410FE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355F9-1038-814A-B355-FE1D6B60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7A176-16C5-7344-AD71-C790876C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13B0-1334-A84E-B4E4-9118243C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E96AC-2ECA-A649-9624-B6A57FEE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151E-11F8-EB47-B787-AA98E4B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24483-8F17-7544-8521-0AF1E6A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AA04D-D102-2943-A96E-826F6543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592E6-36C1-6C4F-8D0E-4129FCC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55D46-FCF6-2844-884A-D6B9518A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E629-DDA8-FD42-800D-450CD603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BFFD-08F5-AA4C-837F-6BB7F8A9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F2E6-81A5-0A46-B992-D9198B12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2631A-09C1-B146-A1F8-5362DB01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D9B6A-188A-F04B-B748-C4CC7720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95F6-A96B-1447-9CD3-97950412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4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9A5F-EAB9-A34D-88D0-5A6DBD0A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2650F-8FA9-4D4D-8FC7-52845B92B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9C4A-45C3-7D44-8A5E-00869C99D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2E883-68FC-EE4F-B0B8-930F3DB5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CA794-5647-BB44-8683-503F9C98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5C18E-E236-5142-B4CE-AC75760C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9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788E0-69DA-2A49-B199-314D1864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1D6B-7003-4845-B69C-06ED32F6A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17C33-92BE-A744-8B6E-B7B14BD80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B3F2-4180-A846-B60F-62E3BB9E8F46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339E6-6963-D64D-850C-39CB4372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84C7-11F4-CF49-A349-2FC0E4348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396E-21CA-664E-B9D6-26359D1C7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0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en.wikipedia.org/wiki/Graph_theor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graph.org/r/doc/layout_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tte.github.io/ggnet/" TargetMode="External"/><Relationship Id="rId2" Type="http://schemas.openxmlformats.org/officeDocument/2006/relationships/hyperlink" Target="https://statnet.org/trac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net.csde.washington.edu/workshops/SUNBELT/current/ndtv/ndtv_workshop.html" TargetMode="External"/><Relationship Id="rId5" Type="http://schemas.openxmlformats.org/officeDocument/2006/relationships/hyperlink" Target="https://bwlewis.github.io/rthreejs/" TargetMode="External"/><Relationship Id="rId4" Type="http://schemas.openxmlformats.org/officeDocument/2006/relationships/hyperlink" Target="https://datastorm-open.github.io/visNetwor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63-0111-DE4B-9D02-FA0845C93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Analysis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1936F-D7A7-F644-93EF-2508B2EB9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Chun Su</a:t>
            </a:r>
          </a:p>
        </p:txBody>
      </p:sp>
    </p:spTree>
    <p:extLst>
      <p:ext uri="{BB962C8B-B14F-4D97-AF65-F5344CB8AC3E}">
        <p14:creationId xmlns:p14="http://schemas.microsoft.com/office/powerpoint/2010/main" val="26074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D033-B5B2-154D-927C-B3B8F5B3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4" y="513041"/>
            <a:ext cx="10515600" cy="877888"/>
          </a:xfrm>
        </p:spPr>
        <p:txBody>
          <a:bodyPr/>
          <a:lstStyle/>
          <a:p>
            <a:r>
              <a:rPr lang="en-US" dirty="0"/>
              <a:t>Retrieve vertex and Edges from IGRAPH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6CB81-E4BC-8243-BC81-318156B27B5A}"/>
              </a:ext>
            </a:extLst>
          </p:cNvPr>
          <p:cNvSpPr/>
          <p:nvPr/>
        </p:nvSpPr>
        <p:spPr>
          <a:xfrm>
            <a:off x="443344" y="1858446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(g, what = "vertices")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47874-EA27-1347-8ED9-A4FD54AB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4" y="2427802"/>
            <a:ext cx="5233988" cy="213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74ABF5-A44E-204D-A9E5-48F65844B54F}"/>
              </a:ext>
            </a:extLst>
          </p:cNvPr>
          <p:cNvSpPr/>
          <p:nvPr/>
        </p:nvSpPr>
        <p:spPr>
          <a:xfrm>
            <a:off x="5820206" y="1858446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(g, what = "edges")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EFF9A-99D9-F94C-8F66-12D97B2C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06" y="2284925"/>
            <a:ext cx="6265138" cy="21651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8BBCC5-C223-B441-95B2-DB2B42DCA798}"/>
              </a:ext>
            </a:extLst>
          </p:cNvPr>
          <p:cNvSpPr/>
          <p:nvPr/>
        </p:nvSpPr>
        <p:spPr>
          <a:xfrm>
            <a:off x="557212" y="1895045"/>
            <a:ext cx="1800225" cy="21950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85EE4-3461-AE4C-BFFF-92479CAEA509}"/>
              </a:ext>
            </a:extLst>
          </p:cNvPr>
          <p:cNvSpPr/>
          <p:nvPr/>
        </p:nvSpPr>
        <p:spPr>
          <a:xfrm>
            <a:off x="5924550" y="1933359"/>
            <a:ext cx="1800225" cy="21950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7BEB-DD6F-D446-913D-531E5441DB69}"/>
              </a:ext>
            </a:extLst>
          </p:cNvPr>
          <p:cNvSpPr/>
          <p:nvPr/>
        </p:nvSpPr>
        <p:spPr>
          <a:xfrm>
            <a:off x="2803105" y="1895045"/>
            <a:ext cx="238325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31ABA4-1187-924D-8A0B-87BF515EC4BC}"/>
              </a:ext>
            </a:extLst>
          </p:cNvPr>
          <p:cNvSpPr/>
          <p:nvPr/>
        </p:nvSpPr>
        <p:spPr>
          <a:xfrm>
            <a:off x="8137422" y="1876744"/>
            <a:ext cx="238325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9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655F-6D9F-A541-8281-104E90AB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437"/>
            <a:ext cx="8696325" cy="892175"/>
          </a:xfrm>
        </p:spPr>
        <p:txBody>
          <a:bodyPr/>
          <a:lstStyle/>
          <a:p>
            <a:r>
              <a:rPr lang="en-US" dirty="0"/>
              <a:t>Add vertex and edges to IGRAPH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45341-E38A-774D-8FC6-6D8D67BD0EB5}"/>
              </a:ext>
            </a:extLst>
          </p:cNvPr>
          <p:cNvSpPr/>
          <p:nvPr/>
        </p:nvSpPr>
        <p:spPr>
          <a:xfrm>
            <a:off x="838200" y="1681461"/>
            <a:ext cx="10125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vertices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add_vertices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, name=c(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Lisa"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"Zack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 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the first argument is number of vertex</a:t>
            </a:r>
          </a:p>
          <a:p>
            <a:r>
              <a:rPr lang="en-US" dirty="0">
                <a:latin typeface="Courier" pitchFamily="2" charset="0"/>
              </a:rPr>
              <a:t>g + vertices(c(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Lisa"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"Zack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4E63E-0229-5642-AD13-18DE65CE7D70}"/>
              </a:ext>
            </a:extLst>
          </p:cNvPr>
          <p:cNvSpPr/>
          <p:nvPr/>
        </p:nvSpPr>
        <p:spPr>
          <a:xfrm>
            <a:off x="838200" y="3038956"/>
            <a:ext cx="8696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connected edges (even number of vertices). The vertices must be from known vertices already in the graph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add_edges</a:t>
            </a:r>
            <a:r>
              <a:rPr lang="en-US" dirty="0">
                <a:latin typeface="Courier" pitchFamily="2" charset="0"/>
              </a:rPr>
              <a:t>(c(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Alice"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g + edge(c(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Alice"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E6368-2FD8-7149-9BC0-D9C391007AB3}"/>
              </a:ext>
            </a:extLst>
          </p:cNvPr>
          <p:cNvSpPr/>
          <p:nvPr/>
        </p:nvSpPr>
        <p:spPr>
          <a:xfrm>
            <a:off x="838200" y="4430198"/>
            <a:ext cx="10524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paths. The vertices must be from known vertices already in the graph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+ path(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Alice"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"Cecil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39303-E2F2-4B43-A763-FC550E94E9FD}"/>
              </a:ext>
            </a:extLst>
          </p:cNvPr>
          <p:cNvSpPr/>
          <p:nvPr/>
        </p:nvSpPr>
        <p:spPr>
          <a:xfrm>
            <a:off x="838199" y="5178684"/>
            <a:ext cx="10848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If a new vertex needs to be added to current graph, using add graph method instead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+ </a:t>
            </a:r>
            <a:r>
              <a:rPr lang="en-US" dirty="0" err="1">
                <a:latin typeface="Courier" pitchFamily="2" charset="0"/>
              </a:rPr>
              <a:t>make_graph</a:t>
            </a:r>
            <a:r>
              <a:rPr lang="en-US" dirty="0">
                <a:latin typeface="Courier" pitchFamily="2" charset="0"/>
              </a:rPr>
              <a:t>(c(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Alice"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"Melisa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5D7B4-7968-0A44-A09F-69120FF3CC8E}"/>
              </a:ext>
            </a:extLst>
          </p:cNvPr>
          <p:cNvSpPr/>
          <p:nvPr/>
        </p:nvSpPr>
        <p:spPr>
          <a:xfrm>
            <a:off x="1717255" y="1958460"/>
            <a:ext cx="1711745" cy="34182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B6213-835C-C349-BA18-DABE4057AF0D}"/>
              </a:ext>
            </a:extLst>
          </p:cNvPr>
          <p:cNvSpPr/>
          <p:nvPr/>
        </p:nvSpPr>
        <p:spPr>
          <a:xfrm>
            <a:off x="1155281" y="2498708"/>
            <a:ext cx="1430758" cy="33039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7D24A-66D1-E949-B190-047460FB81F4}"/>
              </a:ext>
            </a:extLst>
          </p:cNvPr>
          <p:cNvSpPr/>
          <p:nvPr/>
        </p:nvSpPr>
        <p:spPr>
          <a:xfrm>
            <a:off x="1155281" y="3618671"/>
            <a:ext cx="1873669" cy="27878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19271-FA50-484A-8853-ECCA87FBA7A5}"/>
              </a:ext>
            </a:extLst>
          </p:cNvPr>
          <p:cNvSpPr/>
          <p:nvPr/>
        </p:nvSpPr>
        <p:spPr>
          <a:xfrm>
            <a:off x="1155281" y="3948977"/>
            <a:ext cx="916408" cy="23762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E8093-7BEE-A64C-BDFA-A9112ACA473F}"/>
              </a:ext>
            </a:extLst>
          </p:cNvPr>
          <p:cNvSpPr/>
          <p:nvPr/>
        </p:nvSpPr>
        <p:spPr>
          <a:xfrm>
            <a:off x="1155281" y="4763637"/>
            <a:ext cx="916408" cy="23762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A4EF3-69BE-E544-9CC0-68DB5A6EC9E5}"/>
              </a:ext>
            </a:extLst>
          </p:cNvPr>
          <p:cNvSpPr/>
          <p:nvPr/>
        </p:nvSpPr>
        <p:spPr>
          <a:xfrm>
            <a:off x="1155280" y="5755812"/>
            <a:ext cx="1716507" cy="26011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8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C58E-EE42-7241-982E-75DFFD4C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vertex and edges from IGRAPH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69EBA6-CCE3-5A46-9B0E-9B78F08B8D94}"/>
              </a:ext>
            </a:extLst>
          </p:cNvPr>
          <p:cNvSpPr/>
          <p:nvPr/>
        </p:nvSpPr>
        <p:spPr>
          <a:xfrm>
            <a:off x="838200" y="4148138"/>
            <a:ext cx="9653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### remove the edges with friendship &lt;= 1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edge_df</a:t>
            </a:r>
            <a:r>
              <a:rPr lang="en-US" dirty="0">
                <a:latin typeface="Courier" pitchFamily="2" charset="0"/>
              </a:rPr>
              <a:t> = g %&gt;% </a:t>
            </a:r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(what=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"edges"</a:t>
            </a:r>
            <a:r>
              <a:rPr lang="en-US" dirty="0">
                <a:latin typeface="Courier" pitchFamily="2" charset="0"/>
              </a:rPr>
              <a:t>) %&gt;% </a:t>
            </a:r>
            <a:r>
              <a:rPr lang="en-US" dirty="0" err="1">
                <a:latin typeface="Courier" pitchFamily="2" charset="0"/>
              </a:rPr>
              <a:t>tbl_df</a:t>
            </a:r>
            <a:r>
              <a:rPr lang="en-US" dirty="0">
                <a:latin typeface="Courier" pitchFamily="2" charset="0"/>
              </a:rPr>
              <a:t> %&gt;% mutate(index=</a:t>
            </a:r>
            <a:r>
              <a:rPr lang="en-US" dirty="0" err="1">
                <a:latin typeface="Courier" pitchFamily="2" charset="0"/>
              </a:rPr>
              <a:t>row_number</a:t>
            </a:r>
            <a:r>
              <a:rPr lang="en-US" dirty="0">
                <a:latin typeface="Courier" pitchFamily="2" charset="0"/>
              </a:rPr>
              <a:t>()) %&gt;% mutate(name=paste(</a:t>
            </a:r>
            <a:r>
              <a:rPr lang="en-US" dirty="0" err="1">
                <a:latin typeface="Courier" pitchFamily="2" charset="0"/>
              </a:rPr>
              <a:t>from,to,sep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"|"</a:t>
            </a:r>
            <a:r>
              <a:rPr lang="en-US" dirty="0">
                <a:latin typeface="Courier" pitchFamily="2" charset="0"/>
              </a:rPr>
              <a:t>)) %&gt;% filter(friendship &lt;=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i="1" dirty="0">
                <a:solidFill>
                  <a:srgbClr val="999988"/>
                </a:solidFill>
              </a:rPr>
              <a:t># remove </a:t>
            </a:r>
            <a:r>
              <a:rPr lang="en-US" i="1" dirty="0" err="1">
                <a:solidFill>
                  <a:srgbClr val="999988"/>
                </a:solidFill>
              </a:rPr>
              <a:t>vertice</a:t>
            </a:r>
            <a:r>
              <a:rPr lang="en-US" i="1" dirty="0">
                <a:solidFill>
                  <a:srgbClr val="999988"/>
                </a:solidFill>
              </a:rPr>
              <a:t> by index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delete_edges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edge_df$index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i="1" dirty="0">
                <a:solidFill>
                  <a:srgbClr val="999988"/>
                </a:solidFill>
              </a:rPr>
              <a:t># remove </a:t>
            </a:r>
            <a:r>
              <a:rPr lang="en-US" i="1" dirty="0" err="1">
                <a:solidFill>
                  <a:srgbClr val="999988"/>
                </a:solidFill>
              </a:rPr>
              <a:t>vertice</a:t>
            </a:r>
            <a:r>
              <a:rPr lang="en-US" i="1" dirty="0">
                <a:solidFill>
                  <a:srgbClr val="999988"/>
                </a:solidFill>
              </a:rPr>
              <a:t> by name</a:t>
            </a:r>
            <a:r>
              <a:rPr lang="en-US" dirty="0"/>
              <a:t>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delete_edges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edge_df$name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B3576-EDBD-2649-BD66-9B5D21AE3162}"/>
              </a:ext>
            </a:extLst>
          </p:cNvPr>
          <p:cNvSpPr/>
          <p:nvPr/>
        </p:nvSpPr>
        <p:spPr>
          <a:xfrm>
            <a:off x="838200" y="1690688"/>
            <a:ext cx="10148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### remove the vertices whose age is younger than 30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vertex_df</a:t>
            </a:r>
            <a:r>
              <a:rPr lang="en-US" dirty="0">
                <a:latin typeface="Courier" pitchFamily="2" charset="0"/>
              </a:rPr>
              <a:t> = g %&gt;% </a:t>
            </a:r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(what=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"vertices"</a:t>
            </a:r>
            <a:r>
              <a:rPr lang="en-US" dirty="0">
                <a:latin typeface="Courier" pitchFamily="2" charset="0"/>
              </a:rPr>
              <a:t>) %&gt;% </a:t>
            </a:r>
            <a:r>
              <a:rPr lang="en-US" dirty="0" err="1">
                <a:latin typeface="Courier" pitchFamily="2" charset="0"/>
              </a:rPr>
              <a:t>tbl_df</a:t>
            </a:r>
            <a:r>
              <a:rPr lang="en-US" dirty="0">
                <a:latin typeface="Courier" pitchFamily="2" charset="0"/>
              </a:rPr>
              <a:t> %&gt;% mutate(index=</a:t>
            </a:r>
            <a:r>
              <a:rPr lang="en-US" dirty="0" err="1">
                <a:latin typeface="Courier" pitchFamily="2" charset="0"/>
              </a:rPr>
              <a:t>row_number</a:t>
            </a:r>
            <a:r>
              <a:rPr lang="en-US" dirty="0">
                <a:latin typeface="Courier" pitchFamily="2" charset="0"/>
              </a:rPr>
              <a:t>()) %&gt;% filter(age &lt; 30)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remove vertices by index number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delete_vertices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vertex_df$index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remove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vertice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by name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  <a:r>
              <a:rPr lang="en-US" dirty="0" err="1">
                <a:latin typeface="Courier" pitchFamily="2" charset="0"/>
              </a:rPr>
              <a:t>delete_vertices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vertex_df$name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C508A-FA58-D54B-A714-DB0F8E3D1C02}"/>
              </a:ext>
            </a:extLst>
          </p:cNvPr>
          <p:cNvSpPr/>
          <p:nvPr/>
        </p:nvSpPr>
        <p:spPr>
          <a:xfrm>
            <a:off x="1683917" y="2857626"/>
            <a:ext cx="2130845" cy="31725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19B4BA-3900-2644-AFBE-AFB0D317EFFD}"/>
              </a:ext>
            </a:extLst>
          </p:cNvPr>
          <p:cNvSpPr/>
          <p:nvPr/>
        </p:nvSpPr>
        <p:spPr>
          <a:xfrm>
            <a:off x="1718627" y="3363376"/>
            <a:ext cx="2096132" cy="35863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519FC8-A390-1948-B563-6149D8775615}"/>
              </a:ext>
            </a:extLst>
          </p:cNvPr>
          <p:cNvSpPr/>
          <p:nvPr/>
        </p:nvSpPr>
        <p:spPr>
          <a:xfrm>
            <a:off x="1683917" y="5544601"/>
            <a:ext cx="1730796" cy="28469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F0DAA3-CF34-ED42-B695-C24FB7B1FF9D}"/>
              </a:ext>
            </a:extLst>
          </p:cNvPr>
          <p:cNvSpPr/>
          <p:nvPr/>
        </p:nvSpPr>
        <p:spPr>
          <a:xfrm>
            <a:off x="1683918" y="6128900"/>
            <a:ext cx="1730795" cy="327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7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95B0-3087-2A42-951C-B7073EFE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322262"/>
            <a:ext cx="11353800" cy="949325"/>
          </a:xfrm>
        </p:spPr>
        <p:txBody>
          <a:bodyPr>
            <a:normAutofit fontScale="90000"/>
          </a:bodyPr>
          <a:lstStyle/>
          <a:p>
            <a:r>
              <a:rPr lang="en-US" dirty="0"/>
              <a:t>Add and delete vertex and edge attributes to IGRAPH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886D-2A0E-734B-87C8-02E7A63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385887"/>
            <a:ext cx="5405437" cy="5243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Add/change new edge attributes using </a:t>
            </a:r>
            <a:r>
              <a:rPr lang="en-US" dirty="0" err="1">
                <a:solidFill>
                  <a:srgbClr val="333333"/>
                </a:solidFill>
                <a:latin typeface="Courier" pitchFamily="2" charset="0"/>
              </a:rPr>
              <a:t>set_edge_attr</a:t>
            </a:r>
            <a:r>
              <a:rPr lang="en-US" dirty="0">
                <a:solidFill>
                  <a:srgbClr val="333333"/>
                </a:solidFill>
                <a:latin typeface="Courier" pitchFamily="2" charset="0"/>
              </a:rPr>
              <a:t>().</a:t>
            </a:r>
          </a:p>
          <a:p>
            <a:r>
              <a:rPr lang="en-US" dirty="0">
                <a:solidFill>
                  <a:srgbClr val="333333"/>
                </a:solidFill>
              </a:rPr>
              <a:t>Add/change new </a:t>
            </a:r>
            <a:r>
              <a:rPr lang="en-US" dirty="0" err="1">
                <a:solidFill>
                  <a:srgbClr val="333333"/>
                </a:solidFill>
              </a:rPr>
              <a:t>vertice</a:t>
            </a:r>
            <a:r>
              <a:rPr lang="en-US" dirty="0">
                <a:solidFill>
                  <a:srgbClr val="333333"/>
                </a:solidFill>
              </a:rPr>
              <a:t> attributes using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en-US" dirty="0" err="1">
                <a:solidFill>
                  <a:srgbClr val="333333"/>
                </a:solidFill>
                <a:latin typeface="Courier" pitchFamily="2" charset="0"/>
              </a:rPr>
              <a:t>set_vertex_attr</a:t>
            </a:r>
            <a:r>
              <a:rPr lang="en-US" dirty="0">
                <a:solidFill>
                  <a:srgbClr val="333333"/>
                </a:solidFill>
                <a:latin typeface="Courier" pitchFamily="2" charset="0"/>
              </a:rPr>
              <a:t>()</a:t>
            </a:r>
          </a:p>
          <a:p>
            <a:r>
              <a:rPr lang="en-US" dirty="0"/>
              <a:t>Delete edge attributes using </a:t>
            </a:r>
            <a:r>
              <a:rPr lang="en-US" dirty="0" err="1">
                <a:latin typeface="Courier" pitchFamily="2" charset="0"/>
              </a:rPr>
              <a:t>delete_edge_attr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g,attr_name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/>
              <a:t>.</a:t>
            </a:r>
          </a:p>
          <a:p>
            <a:r>
              <a:rPr lang="en-US" dirty="0"/>
              <a:t>Delete </a:t>
            </a:r>
            <a:r>
              <a:rPr lang="en-US" dirty="0" err="1"/>
              <a:t>vertice</a:t>
            </a:r>
            <a:r>
              <a:rPr lang="en-US" dirty="0"/>
              <a:t> attributes using </a:t>
            </a:r>
            <a:r>
              <a:rPr lang="en-US" dirty="0" err="1">
                <a:latin typeface="Courier" pitchFamily="2" charset="0"/>
              </a:rPr>
              <a:t>delete_vertice_attr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g,attr_name,index,attr_value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CC3B3E-04D8-BE4D-9F07-681F1016089C}"/>
              </a:ext>
            </a:extLst>
          </p:cNvPr>
          <p:cNvSpPr/>
          <p:nvPr/>
        </p:nvSpPr>
        <p:spPr>
          <a:xfrm>
            <a:off x="6096000" y="161037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a new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attr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"relationship" for people in the same dept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edge_df</a:t>
            </a:r>
            <a:r>
              <a:rPr lang="en-US" dirty="0">
                <a:latin typeface="Courier" pitchFamily="2" charset="0"/>
              </a:rPr>
              <a:t> = g %&gt;% </a:t>
            </a:r>
          </a:p>
          <a:p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(what=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"edges"</a:t>
            </a:r>
            <a:r>
              <a:rPr lang="en-US" dirty="0">
                <a:latin typeface="Courier" pitchFamily="2" charset="0"/>
              </a:rPr>
              <a:t>) %&gt;%</a:t>
            </a:r>
          </a:p>
          <a:p>
            <a:r>
              <a:rPr lang="en-US" dirty="0">
                <a:latin typeface="Courier" pitchFamily="2" charset="0"/>
              </a:rPr>
              <a:t>mutate(</a:t>
            </a:r>
          </a:p>
          <a:p>
            <a:r>
              <a:rPr lang="en-US" dirty="0">
                <a:latin typeface="Courier" pitchFamily="2" charset="0"/>
              </a:rPr>
              <a:t>	relationship=</a:t>
            </a:r>
            <a:r>
              <a:rPr lang="en-US" dirty="0" err="1">
                <a:latin typeface="Courier" pitchFamily="2" charset="0"/>
              </a:rPr>
              <a:t>ifelse</a:t>
            </a:r>
            <a:r>
              <a:rPr lang="en-US" dirty="0">
                <a:latin typeface="Courier" pitchFamily="2" charset="0"/>
              </a:rPr>
              <a:t>(same.dept,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collegue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NA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g %&gt;% </a:t>
            </a:r>
          </a:p>
          <a:p>
            <a:r>
              <a:rPr lang="en-US" dirty="0">
                <a:latin typeface="Courier" pitchFamily="2" charset="0"/>
              </a:rPr>
              <a:t>   </a:t>
            </a:r>
            <a:r>
              <a:rPr lang="en-US" dirty="0" err="1">
                <a:latin typeface="Courier" pitchFamily="2" charset="0"/>
              </a:rPr>
              <a:t>set_edge_attr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"relationship"</a:t>
            </a:r>
            <a:r>
              <a:rPr lang="en-US" dirty="0">
                <a:latin typeface="Courier" pitchFamily="2" charset="0"/>
              </a:rPr>
              <a:t>, 	which(!</a:t>
            </a:r>
            <a:r>
              <a:rPr lang="en-US" dirty="0" err="1">
                <a:latin typeface="Courier" pitchFamily="2" charset="0"/>
              </a:rPr>
              <a:t>is.na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edge_df$relationship</a:t>
            </a:r>
            <a:r>
              <a:rPr lang="en-US" dirty="0">
                <a:latin typeface="Courier" pitchFamily="2" charset="0"/>
              </a:rPr>
              <a:t>)), 	</a:t>
            </a:r>
            <a:r>
              <a:rPr lang="en-US" dirty="0" err="1">
                <a:latin typeface="Courier" pitchFamily="2" charset="0"/>
              </a:rPr>
              <a:t>edge_df$relationship</a:t>
            </a:r>
            <a:r>
              <a:rPr lang="en-US" dirty="0">
                <a:latin typeface="Courier" pitchFamily="2" charset="0"/>
              </a:rPr>
              <a:t>[!</a:t>
            </a:r>
            <a:r>
              <a:rPr lang="en-US" dirty="0" err="1">
                <a:latin typeface="Courier" pitchFamily="2" charset="0"/>
              </a:rPr>
              <a:t>is.na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edge_df$relationship</a:t>
            </a:r>
            <a:r>
              <a:rPr lang="en-US" dirty="0">
                <a:latin typeface="Courier" pitchFamily="2" charset="0"/>
              </a:rPr>
              <a:t>)]</a:t>
            </a:r>
          </a:p>
          <a:p>
            <a:r>
              <a:rPr lang="en-US" dirty="0">
                <a:latin typeface="Courier" pitchFamily="2" charset="0"/>
              </a:rPr>
              <a:t>  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995DD-4FAB-E048-BEC0-D69D4E3901E6}"/>
              </a:ext>
            </a:extLst>
          </p:cNvPr>
          <p:cNvSpPr/>
          <p:nvPr/>
        </p:nvSpPr>
        <p:spPr>
          <a:xfrm>
            <a:off x="6613101" y="4158711"/>
            <a:ext cx="1730796" cy="28469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5C069-1672-CC44-8E89-7312D15E06EA}"/>
              </a:ext>
            </a:extLst>
          </p:cNvPr>
          <p:cNvSpPr/>
          <p:nvPr/>
        </p:nvSpPr>
        <p:spPr>
          <a:xfrm>
            <a:off x="1764875" y="1853661"/>
            <a:ext cx="3121449" cy="31803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B0B00-6693-D946-A089-49844F196739}"/>
              </a:ext>
            </a:extLst>
          </p:cNvPr>
          <p:cNvSpPr/>
          <p:nvPr/>
        </p:nvSpPr>
        <p:spPr>
          <a:xfrm>
            <a:off x="1764875" y="3182397"/>
            <a:ext cx="3121449" cy="31803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EA19B-F648-CC47-AAC4-7D3B3FC5DB15}"/>
              </a:ext>
            </a:extLst>
          </p:cNvPr>
          <p:cNvSpPr/>
          <p:nvPr/>
        </p:nvSpPr>
        <p:spPr>
          <a:xfrm>
            <a:off x="1764875" y="3954444"/>
            <a:ext cx="3435775" cy="48896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0E1FD-A03A-1443-A978-D5F4305037ED}"/>
              </a:ext>
            </a:extLst>
          </p:cNvPr>
          <p:cNvSpPr/>
          <p:nvPr/>
        </p:nvSpPr>
        <p:spPr>
          <a:xfrm>
            <a:off x="1764875" y="5279463"/>
            <a:ext cx="4207299" cy="32123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4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5BAC-F703-8244-98F4-5EA98356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7E3F9-E1C2-BC4A-B510-526CEFE157AC}"/>
              </a:ext>
            </a:extLst>
          </p:cNvPr>
          <p:cNvSpPr/>
          <p:nvPr/>
        </p:nvSpPr>
        <p:spPr>
          <a:xfrm>
            <a:off x="533400" y="181879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#### create new graph g2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g2 = </a:t>
            </a:r>
            <a:r>
              <a:rPr lang="en-US" dirty="0" err="1">
                <a:latin typeface="Courier" pitchFamily="2" charset="0"/>
              </a:rPr>
              <a:t>graph_from_literal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"David"</a:t>
            </a:r>
            <a:r>
              <a:rPr lang="en-US" dirty="0">
                <a:latin typeface="Courier" pitchFamily="2" charset="0"/>
              </a:rPr>
              <a:t>-+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"Charlie"</a:t>
            </a:r>
            <a:r>
              <a:rPr lang="en-US" dirty="0">
                <a:latin typeface="Courier" pitchFamily="2" charset="0"/>
              </a:rPr>
              <a:t>+-+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"Lisa"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"Lisa"</a:t>
            </a:r>
            <a:r>
              <a:rPr lang="en-US" dirty="0">
                <a:latin typeface="Courier" pitchFamily="2" charset="0"/>
              </a:rPr>
              <a:t>+-+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"David"</a:t>
            </a:r>
            <a:r>
              <a:rPr lang="en-US" dirty="0">
                <a:latin typeface="Courier" pitchFamily="2" charset="0"/>
              </a:rPr>
              <a:t>+-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"Jim"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"Zack"</a:t>
            </a:r>
            <a:r>
              <a:rPr lang="en-US" dirty="0">
                <a:latin typeface="Courier" pitchFamily="2" charset="0"/>
              </a:rPr>
              <a:t>+-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"Esmeralda"</a:t>
            </a:r>
            <a:r>
              <a:rPr lang="en-US" dirty="0">
                <a:latin typeface="Courier" pitchFamily="2" charset="0"/>
              </a:rPr>
              <a:t>-+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"Zack"</a:t>
            </a:r>
            <a:r>
              <a:rPr lang="en-US" dirty="0">
                <a:latin typeface="Courier" pitchFamily="2" charset="0"/>
              </a:rPr>
              <a:t>+-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"Charlie"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"Lisa"</a:t>
            </a:r>
            <a:r>
              <a:rPr lang="en-US" dirty="0">
                <a:latin typeface="Courier" pitchFamily="2" charset="0"/>
              </a:rPr>
              <a:t>+-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"Lisa"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	"Bob"</a:t>
            </a:r>
            <a:r>
              <a:rPr lang="en-US" dirty="0">
                <a:latin typeface="Courier" pitchFamily="2" charset="0"/>
              </a:rPr>
              <a:t>-+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+-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"Esmeralda"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#### union graph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g3 = </a:t>
            </a:r>
            <a:r>
              <a:rPr lang="en-US" dirty="0" err="1">
                <a:latin typeface="Courier" pitchFamily="2" charset="0"/>
              </a:rPr>
              <a:t>igraph</a:t>
            </a:r>
            <a:r>
              <a:rPr lang="en-US" dirty="0">
                <a:latin typeface="Courier" pitchFamily="2" charset="0"/>
              </a:rPr>
              <a:t>::union(g,g2) 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#### graph intersection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g4 = </a:t>
            </a:r>
            <a:r>
              <a:rPr lang="en-US" dirty="0" err="1">
                <a:latin typeface="Courier" pitchFamily="2" charset="0"/>
              </a:rPr>
              <a:t>igraph</a:t>
            </a:r>
            <a:r>
              <a:rPr lang="en-US" dirty="0">
                <a:latin typeface="Courier" pitchFamily="2" charset="0"/>
              </a:rPr>
              <a:t>::intersection(g,g2)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08DA-A30C-FC42-8EF2-9A6799284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5" r="24614"/>
          <a:stretch/>
        </p:blipFill>
        <p:spPr>
          <a:xfrm>
            <a:off x="5781431" y="647128"/>
            <a:ext cx="2614614" cy="3439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1FC86-2F52-5748-9B24-9230E56D2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1" r="20647"/>
          <a:stretch/>
        </p:blipFill>
        <p:spPr>
          <a:xfrm>
            <a:off x="8396045" y="365125"/>
            <a:ext cx="2957755" cy="400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38E72-62D9-1345-9981-25A6C20DEA3B}"/>
              </a:ext>
            </a:extLst>
          </p:cNvPr>
          <p:cNvSpPr txBox="1"/>
          <p:nvPr/>
        </p:nvSpPr>
        <p:spPr>
          <a:xfrm>
            <a:off x="6815138" y="575688"/>
            <a:ext cx="1085850" cy="38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9A450-51D1-1943-B6AE-3417B17EA148}"/>
              </a:ext>
            </a:extLst>
          </p:cNvPr>
          <p:cNvSpPr txBox="1"/>
          <p:nvPr/>
        </p:nvSpPr>
        <p:spPr>
          <a:xfrm>
            <a:off x="9331997" y="647128"/>
            <a:ext cx="1085850" cy="38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5688E-7BBC-EC44-8122-26D2E50EB8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74" r="25492"/>
          <a:stretch/>
        </p:blipFill>
        <p:spPr>
          <a:xfrm>
            <a:off x="5972351" y="3457574"/>
            <a:ext cx="2657300" cy="3802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34FBB9-5F6D-3140-A2C3-99EA038B0F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07" t="12705" r="21278"/>
          <a:stretch/>
        </p:blipFill>
        <p:spPr>
          <a:xfrm>
            <a:off x="9126953" y="3970409"/>
            <a:ext cx="2652726" cy="3083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3AE01-4F70-F44E-9612-F7653879E787}"/>
              </a:ext>
            </a:extLst>
          </p:cNvPr>
          <p:cNvSpPr txBox="1"/>
          <p:nvPr/>
        </p:nvSpPr>
        <p:spPr>
          <a:xfrm>
            <a:off x="6582407" y="3673800"/>
            <a:ext cx="19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g:g2 union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67F3A-7214-2843-9F59-CDA9186CF47F}"/>
              </a:ext>
            </a:extLst>
          </p:cNvPr>
          <p:cNvSpPr txBox="1"/>
          <p:nvPr/>
        </p:nvSpPr>
        <p:spPr>
          <a:xfrm>
            <a:off x="9974934" y="3665458"/>
            <a:ext cx="19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g:g2 intersect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DA6A1-AA99-D94A-8034-5981166A5DD8}"/>
              </a:ext>
            </a:extLst>
          </p:cNvPr>
          <p:cNvSpPr/>
          <p:nvPr/>
        </p:nvSpPr>
        <p:spPr>
          <a:xfrm>
            <a:off x="1191293" y="4540232"/>
            <a:ext cx="1951957" cy="31751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647C9-A9F4-BE4B-83A9-BBD403F3067D}"/>
              </a:ext>
            </a:extLst>
          </p:cNvPr>
          <p:cNvSpPr/>
          <p:nvPr/>
        </p:nvSpPr>
        <p:spPr>
          <a:xfrm>
            <a:off x="1219868" y="5151263"/>
            <a:ext cx="2880645" cy="36085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063F61-A743-3D4B-8E1A-1FB191E2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187" y="1951246"/>
            <a:ext cx="4470400" cy="412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562E6-A3B5-274F-9EF7-A15B512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462"/>
          </a:xfrm>
        </p:spPr>
        <p:txBody>
          <a:bodyPr>
            <a:normAutofit/>
          </a:bodyPr>
          <a:lstStyle/>
          <a:p>
            <a:r>
              <a:rPr lang="en-US" dirty="0"/>
              <a:t>Subgraph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2963-1EBA-0547-B48D-C7AD37D68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1"/>
            <a:ext cx="10515600" cy="4691062"/>
          </a:xfrm>
        </p:spPr>
        <p:txBody>
          <a:bodyPr/>
          <a:lstStyle/>
          <a:p>
            <a:r>
              <a:rPr lang="en-US" dirty="0"/>
              <a:t>Subgraph can be induced by </a:t>
            </a:r>
            <a:r>
              <a:rPr lang="en-US" dirty="0" err="1"/>
              <a:t>vertice</a:t>
            </a:r>
            <a:r>
              <a:rPr lang="en-US" dirty="0"/>
              <a:t> and edge names or </a:t>
            </a:r>
            <a:r>
              <a:rPr lang="en-US" dirty="0" err="1"/>
              <a:t>igraph.es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4C667-B545-8C4B-9230-44EBC8085F9A}"/>
              </a:ext>
            </a:extLst>
          </p:cNvPr>
          <p:cNvSpPr/>
          <p:nvPr/>
        </p:nvSpPr>
        <p:spPr>
          <a:xfrm>
            <a:off x="653174" y="2127201"/>
            <a:ext cx="714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induce a subgraph using a list of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vertice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names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induced_subgraph</a:t>
            </a:r>
            <a:r>
              <a:rPr lang="en-US" dirty="0">
                <a:latin typeface="Courier" pitchFamily="2" charset="0"/>
              </a:rPr>
              <a:t>(g, v=c(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Alice"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"Cecil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E3E3-BBF4-3741-9832-A8B5F13ADDAA}"/>
              </a:ext>
            </a:extLst>
          </p:cNvPr>
          <p:cNvSpPr/>
          <p:nvPr/>
        </p:nvSpPr>
        <p:spPr>
          <a:xfrm>
            <a:off x="653174" y="3414832"/>
            <a:ext cx="7562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induce a subgraph using edges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subgraph.edges</a:t>
            </a:r>
            <a:r>
              <a:rPr lang="en-US" dirty="0">
                <a:latin typeface="Courier" pitchFamily="2" charset="0"/>
              </a:rPr>
              <a:t>(g, 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Bob|Alice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Cecil|Bob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Cecil|Alice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), </a:t>
            </a:r>
            <a:r>
              <a:rPr lang="en-US" dirty="0" err="1">
                <a:latin typeface="Courier" pitchFamily="2" charset="0"/>
              </a:rPr>
              <a:t>delete.vertices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01B5A-1D49-8141-B559-A80C40544DAF}"/>
              </a:ext>
            </a:extLst>
          </p:cNvPr>
          <p:cNvSpPr/>
          <p:nvPr/>
        </p:nvSpPr>
        <p:spPr>
          <a:xfrm>
            <a:off x="653174" y="4976634"/>
            <a:ext cx="746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induce a subgraph using edges attribute (friendship score stronger than 3)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e1 = E(g)[E(g)$friendship &gt;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r>
              <a:rPr lang="en-US" dirty="0" err="1">
                <a:latin typeface="Courier" pitchFamily="2" charset="0"/>
              </a:rPr>
              <a:t>subgraph.edges</a:t>
            </a:r>
            <a:r>
              <a:rPr lang="en-US" dirty="0">
                <a:latin typeface="Courier" pitchFamily="2" charset="0"/>
              </a:rPr>
              <a:t>(g, e1, </a:t>
            </a:r>
            <a:r>
              <a:rPr lang="en-US" dirty="0" err="1">
                <a:latin typeface="Courier" pitchFamily="2" charset="0"/>
              </a:rPr>
              <a:t>delete.vertices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14A4F-C80F-D74C-9524-7D643FD17705}"/>
              </a:ext>
            </a:extLst>
          </p:cNvPr>
          <p:cNvSpPr/>
          <p:nvPr/>
        </p:nvSpPr>
        <p:spPr>
          <a:xfrm>
            <a:off x="653174" y="2432173"/>
            <a:ext cx="2304339" cy="37444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5F6B50-D047-8C4B-832E-54900FE46A85}"/>
              </a:ext>
            </a:extLst>
          </p:cNvPr>
          <p:cNvSpPr/>
          <p:nvPr/>
        </p:nvSpPr>
        <p:spPr>
          <a:xfrm>
            <a:off x="548402" y="3689680"/>
            <a:ext cx="2166226" cy="32510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6C519-5B44-FA4E-BB11-A6D79DA715A9}"/>
              </a:ext>
            </a:extLst>
          </p:cNvPr>
          <p:cNvSpPr/>
          <p:nvPr/>
        </p:nvSpPr>
        <p:spPr>
          <a:xfrm>
            <a:off x="522198" y="5808993"/>
            <a:ext cx="2166226" cy="32510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E0E-06FD-E144-BA10-01A50631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A327-7853-AD48-B9DB-889AF1E4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495422"/>
            <a:ext cx="10515600" cy="4962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analysis basics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 object IGRAPH ”I/O”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object IGRAPH manipulation</a:t>
            </a:r>
          </a:p>
          <a:p>
            <a:r>
              <a:rPr lang="en-US" dirty="0"/>
              <a:t>Graph advance</a:t>
            </a:r>
          </a:p>
          <a:p>
            <a:pPr lvl="1"/>
            <a:r>
              <a:rPr lang="en-US" dirty="0"/>
              <a:t>Graph measurement</a:t>
            </a:r>
          </a:p>
          <a:p>
            <a:pPr lvl="1"/>
            <a:r>
              <a:rPr lang="en-US" dirty="0"/>
              <a:t>Graph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visualization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Aesthetics of network elements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layout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application show case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Group Exercise– NYC flight</a:t>
            </a:r>
          </a:p>
        </p:txBody>
      </p:sp>
    </p:spTree>
    <p:extLst>
      <p:ext uri="{BB962C8B-B14F-4D97-AF65-F5344CB8AC3E}">
        <p14:creationId xmlns:p14="http://schemas.microsoft.com/office/powerpoint/2010/main" val="60449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36538"/>
            <a:ext cx="10515600" cy="777875"/>
          </a:xfrm>
        </p:spPr>
        <p:txBody>
          <a:bodyPr>
            <a:normAutofit/>
          </a:bodyPr>
          <a:lstStyle/>
          <a:p>
            <a:r>
              <a:rPr lang="en-US" dirty="0"/>
              <a:t>Graph measurement – degree and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48" y="995390"/>
            <a:ext cx="7134225" cy="39994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Degree</a:t>
            </a:r>
            <a:r>
              <a:rPr lang="en-US" sz="2600" dirty="0">
                <a:solidFill>
                  <a:srgbClr val="FF0000"/>
                </a:solidFill>
              </a:rPr>
              <a:t>: </a:t>
            </a:r>
            <a:r>
              <a:rPr lang="en-US" sz="2600" dirty="0"/>
              <a:t>the number of adjacent vertex.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1B73C-F338-2743-BC03-D18C9ED399C4}"/>
              </a:ext>
            </a:extLst>
          </p:cNvPr>
          <p:cNvSpPr/>
          <p:nvPr/>
        </p:nvSpPr>
        <p:spPr>
          <a:xfrm>
            <a:off x="4495799" y="1352569"/>
            <a:ext cx="39068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get degree for each node </a:t>
            </a:r>
          </a:p>
          <a:p>
            <a:r>
              <a:rPr lang="en-US" dirty="0">
                <a:latin typeface="Courier" pitchFamily="2" charset="0"/>
              </a:rPr>
              <a:t>degree(gr, v=1:10))</a:t>
            </a:r>
          </a:p>
          <a:p>
            <a:r>
              <a:rPr lang="en-US" dirty="0">
                <a:latin typeface="Courier" pitchFamily="2" charset="0"/>
              </a:rPr>
              <a:t># [1] 1 1 4 1 3 2 1 4 3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F2503-8989-D943-813A-F992F57E971F}"/>
              </a:ext>
            </a:extLst>
          </p:cNvPr>
          <p:cNvSpPr/>
          <p:nvPr/>
        </p:nvSpPr>
        <p:spPr>
          <a:xfrm>
            <a:off x="4495799" y="2357160"/>
            <a:ext cx="36311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probability for degree</a:t>
            </a:r>
          </a:p>
          <a:p>
            <a:r>
              <a:rPr lang="en-US" dirty="0" err="1">
                <a:latin typeface="Courier" pitchFamily="2" charset="0"/>
              </a:rPr>
              <a:t>degree_distribution</a:t>
            </a:r>
            <a:r>
              <a:rPr lang="en-US" dirty="0">
                <a:latin typeface="Courier" pitchFamily="2" charset="0"/>
              </a:rPr>
              <a:t>(g)</a:t>
            </a:r>
          </a:p>
          <a:p>
            <a:r>
              <a:rPr lang="en-US" dirty="0">
                <a:latin typeface="Courier" pitchFamily="2" charset="0"/>
              </a:rPr>
              <a:t># [1] 0.0 0.4 0.2 0.2 0.2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8C0FC-4277-7B4B-BB9F-C81970E19503}"/>
              </a:ext>
            </a:extLst>
          </p:cNvPr>
          <p:cNvSpPr/>
          <p:nvPr/>
        </p:nvSpPr>
        <p:spPr>
          <a:xfrm>
            <a:off x="4167183" y="4178195"/>
            <a:ext cx="76962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random weight attribute</a:t>
            </a:r>
          </a:p>
          <a:p>
            <a:r>
              <a:rPr lang="en-US" dirty="0" err="1">
                <a:latin typeface="Courier" pitchFamily="2" charset="0"/>
              </a:rPr>
              <a:t>set.seed</a:t>
            </a:r>
            <a:r>
              <a:rPr lang="en-US" dirty="0">
                <a:latin typeface="Courier" pitchFamily="2" charset="0"/>
              </a:rPr>
              <a:t>(12)</a:t>
            </a:r>
          </a:p>
          <a:p>
            <a:r>
              <a:rPr lang="en-US" dirty="0">
                <a:latin typeface="Courier" pitchFamily="2" charset="0"/>
              </a:rPr>
              <a:t>gr = gr %&gt;% </a:t>
            </a:r>
            <a:r>
              <a:rPr lang="en-US" dirty="0" err="1">
                <a:latin typeface="Courier" pitchFamily="2" charset="0"/>
              </a:rPr>
              <a:t>set_edge_attr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latin typeface="Courier" pitchFamily="2" charset="0"/>
              </a:rPr>
              <a:t>  "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weight</a:t>
            </a:r>
            <a:r>
              <a:rPr lang="en-US" dirty="0" err="1">
                <a:latin typeface="Courier" pitchFamily="2" charset="0"/>
              </a:rPr>
              <a:t>",index</a:t>
            </a:r>
            <a:r>
              <a:rPr lang="en-US" dirty="0">
                <a:latin typeface="Courier" pitchFamily="2" charset="0"/>
              </a:rPr>
              <a:t>=E(gr),</a:t>
            </a:r>
          </a:p>
          <a:p>
            <a:r>
              <a:rPr lang="en-US" dirty="0">
                <a:latin typeface="Courier" pitchFamily="2" charset="0"/>
              </a:rPr>
              <a:t>  value=sample(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(0,1,0.05),size=length(E(gr)))</a:t>
            </a:r>
          </a:p>
          <a:p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calculate strength</a:t>
            </a:r>
          </a:p>
          <a:p>
            <a:r>
              <a:rPr lang="en-US" dirty="0">
                <a:latin typeface="Courier" pitchFamily="2" charset="0"/>
              </a:rPr>
              <a:t>strength(gr, weights = E(gr)$weight)</a:t>
            </a:r>
          </a:p>
          <a:p>
            <a:r>
              <a:rPr lang="en-US" dirty="0">
                <a:latin typeface="Courier" pitchFamily="2" charset="0"/>
              </a:rPr>
              <a:t># [1] 0.95 0.05 1.90 0.20 1.70 0.85 0.20 1.75 2.10 1.50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07831-6635-3141-8EF8-06AE20ED1AF8}"/>
              </a:ext>
            </a:extLst>
          </p:cNvPr>
          <p:cNvGrpSpPr/>
          <p:nvPr/>
        </p:nvGrpSpPr>
        <p:grpSpPr>
          <a:xfrm>
            <a:off x="371473" y="1504646"/>
            <a:ext cx="3867150" cy="5043765"/>
            <a:chOff x="8208272" y="1876121"/>
            <a:chExt cx="3867150" cy="504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8CFAC3-F5CF-0848-9B65-F8212F15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3944" y="3100387"/>
              <a:ext cx="3655806" cy="38194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F4A9-CF78-FE45-BE3F-5953281260F7}"/>
                </a:ext>
              </a:extLst>
            </p:cNvPr>
            <p:cNvSpPr/>
            <p:nvPr/>
          </p:nvSpPr>
          <p:spPr>
            <a:xfrm>
              <a:off x="8208272" y="1876121"/>
              <a:ext cx="38671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999988"/>
                  </a:solidFill>
                  <a:latin typeface="Courier" pitchFamily="2" charset="0"/>
                </a:rPr>
                <a:t># generate random graph</a:t>
              </a:r>
              <a:r>
                <a:rPr lang="en-US" dirty="0">
                  <a:latin typeface="Courier" pitchFamily="2" charset="0"/>
                </a:rPr>
                <a:t> </a:t>
              </a:r>
            </a:p>
            <a:p>
              <a:r>
                <a:rPr lang="en-US" dirty="0" err="1">
                  <a:latin typeface="Courier" pitchFamily="2" charset="0"/>
                </a:rPr>
                <a:t>set.seed</a:t>
              </a:r>
              <a:r>
                <a:rPr lang="en-US" dirty="0">
                  <a:latin typeface="Courier" pitchFamily="2" charset="0"/>
                </a:rPr>
                <a:t>(</a:t>
              </a:r>
              <a:r>
                <a:rPr lang="en-US" dirty="0">
                  <a:solidFill>
                    <a:srgbClr val="009999"/>
                  </a:solidFill>
                  <a:latin typeface="Courier" pitchFamily="2" charset="0"/>
                </a:rPr>
                <a:t>12</a:t>
              </a:r>
              <a:r>
                <a:rPr lang="en-US" dirty="0">
                  <a:latin typeface="Courier" pitchFamily="2" charset="0"/>
                </a:rPr>
                <a:t>) </a:t>
              </a:r>
            </a:p>
            <a:p>
              <a:r>
                <a:rPr lang="en-US" dirty="0">
                  <a:latin typeface="Courier" pitchFamily="2" charset="0"/>
                </a:rPr>
                <a:t>gr &lt;- </a:t>
              </a:r>
              <a:r>
                <a:rPr lang="en-US" dirty="0" err="1">
                  <a:latin typeface="Courier" pitchFamily="2" charset="0"/>
                </a:rPr>
                <a:t>sample_gnp</a:t>
              </a:r>
              <a:r>
                <a:rPr lang="en-US" dirty="0">
                  <a:latin typeface="Courier" pitchFamily="2" charset="0"/>
                </a:rPr>
                <a:t>(</a:t>
              </a:r>
              <a:r>
                <a:rPr lang="en-US" dirty="0">
                  <a:solidFill>
                    <a:srgbClr val="009999"/>
                  </a:solidFill>
                  <a:latin typeface="Courier" pitchFamily="2" charset="0"/>
                </a:rPr>
                <a:t>10</a:t>
              </a:r>
              <a:r>
                <a:rPr lang="en-US" dirty="0">
                  <a:latin typeface="Courier" pitchFamily="2" charset="0"/>
                </a:rPr>
                <a:t>, </a:t>
              </a:r>
              <a:r>
                <a:rPr lang="en-US" dirty="0">
                  <a:solidFill>
                    <a:srgbClr val="009999"/>
                  </a:solidFill>
                  <a:latin typeface="Courier" pitchFamily="2" charset="0"/>
                </a:rPr>
                <a:t>0.3</a:t>
              </a:r>
              <a:r>
                <a:rPr lang="en-US" dirty="0">
                  <a:latin typeface="Courier" pitchFamily="2" charset="0"/>
                </a:rPr>
                <a:t>)</a:t>
              </a:r>
            </a:p>
            <a:p>
              <a:r>
                <a:rPr lang="en-US" dirty="0">
                  <a:latin typeface="Courier" pitchFamily="2" charset="0"/>
                </a:rPr>
                <a:t>plot(gr)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47A41-6E28-A241-989F-2068303D2F99}"/>
              </a:ext>
            </a:extLst>
          </p:cNvPr>
          <p:cNvSpPr/>
          <p:nvPr/>
        </p:nvSpPr>
        <p:spPr>
          <a:xfrm>
            <a:off x="4238623" y="1652956"/>
            <a:ext cx="1190627" cy="29941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4989E2-0E6B-CD4E-A199-5494FB02116A}"/>
              </a:ext>
            </a:extLst>
          </p:cNvPr>
          <p:cNvSpPr/>
          <p:nvPr/>
        </p:nvSpPr>
        <p:spPr>
          <a:xfrm>
            <a:off x="4410074" y="2684471"/>
            <a:ext cx="2819401" cy="22997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8C8F7-0105-0D4B-AA08-AB2579B5810D}"/>
              </a:ext>
            </a:extLst>
          </p:cNvPr>
          <p:cNvSpPr/>
          <p:nvPr/>
        </p:nvSpPr>
        <p:spPr>
          <a:xfrm>
            <a:off x="4167184" y="6196346"/>
            <a:ext cx="1319214" cy="20953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4593-E031-4941-83A1-24EE92FC52F7}"/>
              </a:ext>
            </a:extLst>
          </p:cNvPr>
          <p:cNvSpPr txBox="1"/>
          <p:nvPr/>
        </p:nvSpPr>
        <p:spPr>
          <a:xfrm>
            <a:off x="4166901" y="3395973"/>
            <a:ext cx="79200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Strength:</a:t>
            </a:r>
            <a:r>
              <a:rPr lang="en-US" sz="2600" dirty="0">
                <a:solidFill>
                  <a:prstClr val="black"/>
                </a:solidFill>
              </a:rPr>
              <a:t> is weighted version of degree, by summing up the edge weights of the adjacent edges for each vertex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5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1014413"/>
            <a:ext cx="7134225" cy="61150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Order/Distances </a:t>
            </a:r>
            <a:r>
              <a:rPr lang="en-US" dirty="0"/>
              <a:t> : how far away from one vertex to another.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CFAC3-F5CF-0848-9B65-F8212F15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37" y="283515"/>
            <a:ext cx="2733675" cy="2856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B9C7D8-C36D-9B43-800D-CA7F70A5F68C}"/>
              </a:ext>
            </a:extLst>
          </p:cNvPr>
          <p:cNvSpPr/>
          <p:nvPr/>
        </p:nvSpPr>
        <p:spPr>
          <a:xfrm>
            <a:off x="581025" y="17985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count all edges from David to Cecil, regardless of direction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distances(gr, v=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to=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, mode=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"all”, </a:t>
            </a:r>
            <a:r>
              <a:rPr lang="en-US" dirty="0">
                <a:latin typeface="Courier" pitchFamily="2" charset="0"/>
              </a:rPr>
              <a:t>weights =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NA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      [,1]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[1,]    3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pairwise distance table </a:t>
            </a:r>
          </a:p>
          <a:p>
            <a:r>
              <a:rPr lang="en-US" dirty="0">
                <a:latin typeface="Courier" pitchFamily="2" charset="0"/>
              </a:rPr>
              <a:t>distances(gr, mode=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“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all”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E4FC4-3DCE-E84D-961D-96DE9E7A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4071938"/>
            <a:ext cx="5219700" cy="236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FB6997-2105-8942-AD71-FC1FAA71A090}"/>
              </a:ext>
            </a:extLst>
          </p:cNvPr>
          <p:cNvSpPr/>
          <p:nvPr/>
        </p:nvSpPr>
        <p:spPr>
          <a:xfrm>
            <a:off x="6064741" y="2829590"/>
            <a:ext cx="5992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Path:  </a:t>
            </a:r>
            <a:r>
              <a:rPr lang="en-US" sz="2800" dirty="0"/>
              <a:t>a route between any two vertices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24AE4B-DDF1-F540-8E6B-46031825628F}"/>
              </a:ext>
            </a:extLst>
          </p:cNvPr>
          <p:cNvSpPr/>
          <p:nvPr/>
        </p:nvSpPr>
        <p:spPr>
          <a:xfrm>
            <a:off x="6117271" y="3366174"/>
            <a:ext cx="459613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shortest path to connect</a:t>
            </a:r>
          </a:p>
          <a:p>
            <a:r>
              <a:rPr lang="en-US" dirty="0" err="1">
                <a:latin typeface="Courier" pitchFamily="2" charset="0"/>
              </a:rPr>
              <a:t>all_shortest_paths</a:t>
            </a:r>
            <a:r>
              <a:rPr lang="en-US" dirty="0">
                <a:latin typeface="Courier" pitchFamily="2" charset="0"/>
              </a:rPr>
              <a:t>(gr,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)$res</a:t>
            </a:r>
          </a:p>
          <a:p>
            <a:r>
              <a:rPr lang="en-US" dirty="0">
                <a:latin typeface="Courier" pitchFamily="2" charset="0"/>
              </a:rPr>
              <a:t># $res[[1]]</a:t>
            </a:r>
          </a:p>
          <a:p>
            <a:r>
              <a:rPr lang="en-US" dirty="0">
                <a:latin typeface="Courier" pitchFamily="2" charset="0"/>
              </a:rPr>
              <a:t># + 4/10 vertices, from 82b58b9:</a:t>
            </a:r>
          </a:p>
          <a:p>
            <a:r>
              <a:rPr lang="en-US" dirty="0">
                <a:latin typeface="Courier" pitchFamily="2" charset="0"/>
              </a:rPr>
              <a:t># [1]  1  9  8 10</a:t>
            </a:r>
          </a:p>
          <a:p>
            <a:r>
              <a:rPr lang="en-US" dirty="0">
                <a:latin typeface="Courier" pitchFamily="2" charset="0"/>
              </a:rPr>
              <a:t># $res[[2]]</a:t>
            </a:r>
          </a:p>
          <a:p>
            <a:r>
              <a:rPr lang="en-US" dirty="0">
                <a:latin typeface="Courier" pitchFamily="2" charset="0"/>
              </a:rPr>
              <a:t># + 4/10 vertices, from 82b58b9:</a:t>
            </a:r>
          </a:p>
          <a:p>
            <a:r>
              <a:rPr lang="en-US" dirty="0">
                <a:latin typeface="Courier" pitchFamily="2" charset="0"/>
              </a:rPr>
              <a:t># [1]  1  9  3 10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all path to connect</a:t>
            </a:r>
          </a:p>
          <a:p>
            <a:r>
              <a:rPr lang="en-US" dirty="0" err="1">
                <a:latin typeface="Courier" pitchFamily="2" charset="0"/>
              </a:rPr>
              <a:t>all_simple_paths</a:t>
            </a:r>
            <a:r>
              <a:rPr lang="en-US" dirty="0">
                <a:latin typeface="Courier" pitchFamily="2" charset="0"/>
              </a:rPr>
              <a:t>(gr,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455F8-77D4-C742-B1A0-48338CC9312C}"/>
              </a:ext>
            </a:extLst>
          </p:cNvPr>
          <p:cNvSpPr txBox="1"/>
          <p:nvPr/>
        </p:nvSpPr>
        <p:spPr>
          <a:xfrm>
            <a:off x="9217819" y="5572125"/>
            <a:ext cx="37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Both return a list of </a:t>
            </a:r>
            <a:r>
              <a:rPr lang="en-US" dirty="0" err="1">
                <a:solidFill>
                  <a:srgbClr val="FF0000"/>
                </a:solidFill>
              </a:rPr>
              <a:t>igraph.vs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36538"/>
            <a:ext cx="9463088" cy="777875"/>
          </a:xfrm>
        </p:spPr>
        <p:txBody>
          <a:bodyPr>
            <a:normAutofit/>
          </a:bodyPr>
          <a:lstStyle/>
          <a:p>
            <a:r>
              <a:rPr lang="en-US" dirty="0"/>
              <a:t>Graph measurement – distance and 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85BBA-8DAB-DE41-9EAB-1A1F221166F9}"/>
              </a:ext>
            </a:extLst>
          </p:cNvPr>
          <p:cNvSpPr/>
          <p:nvPr/>
        </p:nvSpPr>
        <p:spPr>
          <a:xfrm>
            <a:off x="581026" y="2398720"/>
            <a:ext cx="1347788" cy="23017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2BD5E-11C8-004D-A166-B49C12478669}"/>
              </a:ext>
            </a:extLst>
          </p:cNvPr>
          <p:cNvSpPr/>
          <p:nvPr/>
        </p:nvSpPr>
        <p:spPr>
          <a:xfrm>
            <a:off x="581026" y="3771520"/>
            <a:ext cx="1347788" cy="23017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7257AF-8590-D648-98C4-DF6657EC5C21}"/>
              </a:ext>
            </a:extLst>
          </p:cNvPr>
          <p:cNvSpPr/>
          <p:nvPr/>
        </p:nvSpPr>
        <p:spPr>
          <a:xfrm>
            <a:off x="6148385" y="3716137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10D9ED-0DF8-3D4B-95D7-ED4D280B3A0D}"/>
              </a:ext>
            </a:extLst>
          </p:cNvPr>
          <p:cNvSpPr/>
          <p:nvPr/>
        </p:nvSpPr>
        <p:spPr>
          <a:xfrm>
            <a:off x="5972176" y="6148576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36538"/>
            <a:ext cx="10515600" cy="777875"/>
          </a:xfrm>
        </p:spPr>
        <p:txBody>
          <a:bodyPr>
            <a:normAutofit/>
          </a:bodyPr>
          <a:lstStyle/>
          <a:p>
            <a:r>
              <a:rPr lang="en-US" dirty="0"/>
              <a:t>Graph measurement – transitivity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1014413"/>
            <a:ext cx="9605964" cy="9858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Transitivity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/>
              <a:t>measures the probability that the adjacent vertices of a vertex are connected.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</a:t>
            </a:r>
            <a:r>
              <a:rPr lang="en-US" dirty="0"/>
              <a:t> also called the </a:t>
            </a:r>
            <a:r>
              <a:rPr lang="en-US" b="1" dirty="0">
                <a:solidFill>
                  <a:srgbClr val="FF0000"/>
                </a:solidFill>
              </a:rPr>
              <a:t>clustering coefficient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38DAF-FB6B-6146-B32C-B661EE196A49}"/>
              </a:ext>
            </a:extLst>
          </p:cNvPr>
          <p:cNvSpPr/>
          <p:nvPr/>
        </p:nvSpPr>
        <p:spPr>
          <a:xfrm>
            <a:off x="719137" y="21779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two extreme classes -- full graph and ring graph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g1 = </a:t>
            </a:r>
            <a:r>
              <a:rPr lang="en-US" dirty="0" err="1">
                <a:latin typeface="Courier" pitchFamily="2" charset="0"/>
              </a:rPr>
              <a:t>make_full_graph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transitivity(g1)</a:t>
            </a:r>
          </a:p>
          <a:p>
            <a:r>
              <a:rPr lang="en-US" dirty="0">
                <a:latin typeface="Courier" pitchFamily="2" charset="0"/>
              </a:rPr>
              <a:t>## [1]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679AB-1CE4-4C4F-8CEE-141B49350371}"/>
              </a:ext>
            </a:extLst>
          </p:cNvPr>
          <p:cNvSpPr/>
          <p:nvPr/>
        </p:nvSpPr>
        <p:spPr>
          <a:xfrm>
            <a:off x="719137" y="3832998"/>
            <a:ext cx="280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g2 = </a:t>
            </a:r>
            <a:r>
              <a:rPr lang="en-US" dirty="0" err="1">
                <a:latin typeface="Courier" pitchFamily="2" charset="0"/>
              </a:rPr>
              <a:t>make_ring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transitivity(g2)</a:t>
            </a:r>
          </a:p>
          <a:p>
            <a:r>
              <a:rPr lang="en-US" dirty="0">
                <a:latin typeface="Courier" pitchFamily="2" charset="0"/>
              </a:rPr>
              <a:t>## [1]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D5DE7B-BCAA-7F4B-825E-862B2062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3" y="2732985"/>
            <a:ext cx="3475036" cy="3496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9ACAB8-FB94-5C4C-81AF-0DE474B3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23" y="2876728"/>
            <a:ext cx="3479230" cy="3457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B6F38A-3254-3A47-8740-5DA80327AFFD}"/>
              </a:ext>
            </a:extLst>
          </p:cNvPr>
          <p:cNvSpPr txBox="1"/>
          <p:nvPr/>
        </p:nvSpPr>
        <p:spPr>
          <a:xfrm>
            <a:off x="6486524" y="622914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3ECA4-A044-ED4C-9AF9-1467F44580E8}"/>
              </a:ext>
            </a:extLst>
          </p:cNvPr>
          <p:cNvSpPr txBox="1"/>
          <p:nvPr/>
        </p:nvSpPr>
        <p:spPr>
          <a:xfrm>
            <a:off x="9972674" y="623426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C61BA-798E-2E4E-9A95-DEE943564D53}"/>
              </a:ext>
            </a:extLst>
          </p:cNvPr>
          <p:cNvSpPr txBox="1"/>
          <p:nvPr/>
        </p:nvSpPr>
        <p:spPr>
          <a:xfrm>
            <a:off x="581025" y="5311353"/>
            <a:ext cx="464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property very important in social networks, and to a lesser degree in other networks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E11FEF-857B-544B-B161-55319CC108D7}"/>
              </a:ext>
            </a:extLst>
          </p:cNvPr>
          <p:cNvSpPr/>
          <p:nvPr/>
        </p:nvSpPr>
        <p:spPr>
          <a:xfrm>
            <a:off x="719137" y="3001617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BB19-6F7F-904C-88E3-EFD03FE83D21}"/>
              </a:ext>
            </a:extLst>
          </p:cNvPr>
          <p:cNvSpPr/>
          <p:nvPr/>
        </p:nvSpPr>
        <p:spPr>
          <a:xfrm>
            <a:off x="685799" y="4182735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E0E-06FD-E144-BA10-01A50631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A327-7853-AD48-B9DB-889AF1E4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495422"/>
            <a:ext cx="10515600" cy="4962524"/>
          </a:xfrm>
        </p:spPr>
        <p:txBody>
          <a:bodyPr>
            <a:normAutofit/>
          </a:bodyPr>
          <a:lstStyle/>
          <a:p>
            <a:r>
              <a:rPr lang="en-US" dirty="0"/>
              <a:t>Network analysis basics</a:t>
            </a:r>
          </a:p>
          <a:p>
            <a:pPr lvl="1"/>
            <a:r>
              <a:rPr lang="en-US" dirty="0"/>
              <a:t>R object IGRAPH ”I/O”</a:t>
            </a:r>
          </a:p>
          <a:p>
            <a:pPr lvl="1"/>
            <a:r>
              <a:rPr lang="en-US" dirty="0"/>
              <a:t>object IGRAPH manipulation</a:t>
            </a:r>
          </a:p>
          <a:p>
            <a:r>
              <a:rPr lang="en-US" dirty="0"/>
              <a:t>Graph advance</a:t>
            </a:r>
          </a:p>
          <a:p>
            <a:pPr lvl="1"/>
            <a:r>
              <a:rPr lang="en-US" dirty="0"/>
              <a:t>Graph measurement</a:t>
            </a:r>
          </a:p>
          <a:p>
            <a:pPr lvl="1"/>
            <a:r>
              <a:rPr lang="en-US" dirty="0"/>
              <a:t>Graph cluster</a:t>
            </a:r>
          </a:p>
          <a:p>
            <a:r>
              <a:rPr lang="en-US" dirty="0"/>
              <a:t>Network visualization</a:t>
            </a:r>
          </a:p>
          <a:p>
            <a:pPr lvl="1"/>
            <a:r>
              <a:rPr lang="en-US" dirty="0"/>
              <a:t>Aesthetics of network elements</a:t>
            </a:r>
          </a:p>
          <a:p>
            <a:pPr lvl="1"/>
            <a:r>
              <a:rPr lang="en-US" dirty="0"/>
              <a:t>Network layout</a:t>
            </a:r>
          </a:p>
          <a:p>
            <a:r>
              <a:rPr lang="en-US" dirty="0"/>
              <a:t>Network application show case</a:t>
            </a:r>
          </a:p>
          <a:p>
            <a:r>
              <a:rPr lang="en-US" dirty="0"/>
              <a:t>Group Exercise – NYC flight</a:t>
            </a:r>
          </a:p>
        </p:txBody>
      </p:sp>
    </p:spTree>
    <p:extLst>
      <p:ext uri="{BB962C8B-B14F-4D97-AF65-F5344CB8AC3E}">
        <p14:creationId xmlns:p14="http://schemas.microsoft.com/office/powerpoint/2010/main" val="290807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CFAC3-F5CF-0848-9B65-F8212F15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680" y="471489"/>
            <a:ext cx="3446144" cy="36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36538"/>
            <a:ext cx="10515600" cy="777875"/>
          </a:xfrm>
        </p:spPr>
        <p:txBody>
          <a:bodyPr>
            <a:normAutofit/>
          </a:bodyPr>
          <a:lstStyle/>
          <a:p>
            <a:r>
              <a:rPr lang="en-US" dirty="0"/>
              <a:t>Graph measurement --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1014413"/>
            <a:ext cx="7134225" cy="61150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Centrality: </a:t>
            </a:r>
            <a:r>
              <a:rPr lang="en-US" dirty="0"/>
              <a:t>measures the </a:t>
            </a:r>
            <a:r>
              <a:rPr lang="en-US" dirty="0">
                <a:solidFill>
                  <a:srgbClr val="FF0000"/>
                </a:solidFill>
              </a:rPr>
              <a:t>importance</a:t>
            </a:r>
            <a:r>
              <a:rPr lang="en-US" dirty="0"/>
              <a:t> of a node in a network.</a:t>
            </a:r>
          </a:p>
          <a:p>
            <a:r>
              <a:rPr lang="en-US" dirty="0"/>
              <a:t>However, this “importance” can be conceived in two ways:</a:t>
            </a:r>
          </a:p>
          <a:p>
            <a:pPr lvl="1"/>
            <a:r>
              <a:rPr lang="en-US" dirty="0"/>
              <a:t>in relation to a type of flow or transfer across the network.</a:t>
            </a:r>
          </a:p>
          <a:p>
            <a:pPr lvl="1"/>
            <a:r>
              <a:rPr lang="en-US" dirty="0"/>
              <a:t>involvement in the cohesiveness of the network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33F4F-5BB3-6144-9A5E-48E491F0516A}"/>
              </a:ext>
            </a:extLst>
          </p:cNvPr>
          <p:cNvSpPr/>
          <p:nvPr/>
        </p:nvSpPr>
        <p:spPr>
          <a:xfrm>
            <a:off x="266700" y="407193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degree centrality (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centr_degree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closeness centrality (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centr_clo</a:t>
            </a:r>
            <a:r>
              <a:rPr lang="en-US" sz="2400" dirty="0"/>
              <a:t>)</a:t>
            </a:r>
            <a:endParaRPr lang="en-US" sz="2400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betweenness centrality (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centr_betw</a:t>
            </a:r>
            <a:r>
              <a:rPr lang="en-US" sz="2400" dirty="0">
                <a:solidFill>
                  <a:srgbClr val="333333"/>
                </a:solidFill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eigenvector centrality (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centr_eigen</a:t>
            </a:r>
            <a:r>
              <a:rPr lang="en-US" sz="2400" dirty="0">
                <a:solidFill>
                  <a:srgbClr val="333333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…..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F49E5-3A91-5B40-9AE6-DD09E005001F}"/>
              </a:ext>
            </a:extLst>
          </p:cNvPr>
          <p:cNvSpPr/>
          <p:nvPr/>
        </p:nvSpPr>
        <p:spPr>
          <a:xfrm>
            <a:off x="5665854" y="3949702"/>
            <a:ext cx="652614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centr_betw</a:t>
            </a:r>
            <a:r>
              <a:rPr lang="en-US" dirty="0">
                <a:latin typeface="Courier" pitchFamily="2" charset="0"/>
              </a:rPr>
              <a:t>(gr, directed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## $res</a:t>
            </a:r>
          </a:p>
          <a:p>
            <a:r>
              <a:rPr lang="en-US" dirty="0">
                <a:latin typeface="Courier" pitchFamily="2" charset="0"/>
              </a:rPr>
              <a:t>## [1] 0.0 0.0 8.0 0.0 6.5 1.0 0.0 4.5 6.0 0.0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## $centralization</a:t>
            </a:r>
          </a:p>
          <a:p>
            <a:r>
              <a:rPr lang="en-US" dirty="0">
                <a:latin typeface="Courier" pitchFamily="2" charset="0"/>
              </a:rPr>
              <a:t>## [1] 0.1666667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## $</a:t>
            </a:r>
            <a:r>
              <a:rPr lang="en-US" dirty="0" err="1">
                <a:latin typeface="Courier" pitchFamily="2" charset="0"/>
              </a:rPr>
              <a:t>theoretical_max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## [1] 324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50B16-2677-C84D-A8D4-EB383F75D819}"/>
              </a:ext>
            </a:extLst>
          </p:cNvPr>
          <p:cNvSpPr/>
          <p:nvPr/>
        </p:nvSpPr>
        <p:spPr>
          <a:xfrm>
            <a:off x="2880422" y="4157666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D966A-3995-3142-AF83-9465BFF6E747}"/>
              </a:ext>
            </a:extLst>
          </p:cNvPr>
          <p:cNvSpPr/>
          <p:nvPr/>
        </p:nvSpPr>
        <p:spPr>
          <a:xfrm>
            <a:off x="3047110" y="4524383"/>
            <a:ext cx="2524127" cy="2855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516D-31E1-7946-9449-EFC0C8988E4D}"/>
              </a:ext>
            </a:extLst>
          </p:cNvPr>
          <p:cNvSpPr/>
          <p:nvPr/>
        </p:nvSpPr>
        <p:spPr>
          <a:xfrm>
            <a:off x="3600448" y="4899648"/>
            <a:ext cx="2108900" cy="30558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43D20D-45B6-4E49-83DD-9AC5AED914C8}"/>
              </a:ext>
            </a:extLst>
          </p:cNvPr>
          <p:cNvSpPr/>
          <p:nvPr/>
        </p:nvSpPr>
        <p:spPr>
          <a:xfrm>
            <a:off x="3578700" y="5294940"/>
            <a:ext cx="1956501" cy="25539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ED310-2FA6-CD4E-B048-8DF4ED60B938}"/>
              </a:ext>
            </a:extLst>
          </p:cNvPr>
          <p:cNvSpPr/>
          <p:nvPr/>
        </p:nvSpPr>
        <p:spPr>
          <a:xfrm>
            <a:off x="5709347" y="3965396"/>
            <a:ext cx="1506157" cy="33981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2CE9-3BE5-D54B-A17B-D65CDE5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50"/>
            <a:ext cx="10515600" cy="749300"/>
          </a:xfrm>
        </p:spPr>
        <p:txBody>
          <a:bodyPr/>
          <a:lstStyle/>
          <a:p>
            <a:r>
              <a:rPr lang="en-US" dirty="0"/>
              <a:t>Decompose graph to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7B22-4DDA-FF44-9400-874072EB3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969"/>
            <a:ext cx="10515600" cy="4891088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i="1" dirty="0">
                <a:solidFill>
                  <a:srgbClr val="FF0000"/>
                </a:solidFill>
              </a:rPr>
              <a:t>component</a:t>
            </a:r>
            <a:r>
              <a:rPr lang="en-US" dirty="0"/>
              <a:t> is a subgraph in which all nodes are inter-connected.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D570A-A802-CF45-8710-72D633F1FDBB}"/>
              </a:ext>
            </a:extLst>
          </p:cNvPr>
          <p:cNvSpPr/>
          <p:nvPr/>
        </p:nvSpPr>
        <p:spPr>
          <a:xfrm>
            <a:off x="723900" y="11555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decompose graph to connected components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dg &lt;- </a:t>
            </a:r>
            <a:r>
              <a:rPr lang="en-US" dirty="0" err="1">
                <a:latin typeface="Courier" pitchFamily="2" charset="0"/>
              </a:rPr>
              <a:t>decompose.graph</a:t>
            </a:r>
            <a:r>
              <a:rPr lang="en-US" dirty="0">
                <a:latin typeface="Courier" pitchFamily="2" charset="0"/>
              </a:rPr>
              <a:t>(gr) </a:t>
            </a:r>
          </a:p>
          <a:p>
            <a:r>
              <a:rPr lang="en-US" dirty="0">
                <a:latin typeface="Courier" pitchFamily="2" charset="0"/>
              </a:rPr>
              <a:t>dg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05985-E933-2244-8263-C397D2D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5924"/>
            <a:ext cx="5765800" cy="256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582E4-A080-124C-9540-1C51EFF1F906}"/>
              </a:ext>
            </a:extLst>
          </p:cNvPr>
          <p:cNvSpPr/>
          <p:nvPr/>
        </p:nvSpPr>
        <p:spPr>
          <a:xfrm>
            <a:off x="660398" y="5054525"/>
            <a:ext cx="4626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#summarize components of graph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components(gr)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967DC-977A-044E-ADC0-69BDD26B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1" y="4573141"/>
            <a:ext cx="3322735" cy="211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D097C-91FC-CA44-92E4-862499641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5" t="12739" r="27548" b="17982"/>
          <a:stretch/>
        </p:blipFill>
        <p:spPr>
          <a:xfrm>
            <a:off x="7174523" y="1800227"/>
            <a:ext cx="4293577" cy="4332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5D21DE-BEFD-5442-BEC1-0ED5B5F07D51}"/>
              </a:ext>
            </a:extLst>
          </p:cNvPr>
          <p:cNvSpPr/>
          <p:nvPr/>
        </p:nvSpPr>
        <p:spPr>
          <a:xfrm>
            <a:off x="1607023" y="1800227"/>
            <a:ext cx="2093436" cy="21093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24E8F-10AC-D846-96B0-76E1B7CD65C5}"/>
              </a:ext>
            </a:extLst>
          </p:cNvPr>
          <p:cNvSpPr/>
          <p:nvPr/>
        </p:nvSpPr>
        <p:spPr>
          <a:xfrm>
            <a:off x="775771" y="5374977"/>
            <a:ext cx="1956501" cy="25539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36551"/>
            <a:ext cx="10515600" cy="777875"/>
          </a:xfrm>
        </p:spPr>
        <p:txBody>
          <a:bodyPr>
            <a:normAutofit/>
          </a:bodyPr>
          <a:lstStyle/>
          <a:p>
            <a:r>
              <a:rPr lang="en-US" dirty="0"/>
              <a:t>Graph cluster -- 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1271588"/>
            <a:ext cx="7134225" cy="11001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Clique</a:t>
            </a:r>
            <a:r>
              <a:rPr lang="en-US" dirty="0"/>
              <a:t>: fully connected subgraph in which the every vertex connects with every other vertex.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31FFA-34F6-C043-99C9-AC16E74C433B}"/>
              </a:ext>
            </a:extLst>
          </p:cNvPr>
          <p:cNvSpPr/>
          <p:nvPr/>
        </p:nvSpPr>
        <p:spPr>
          <a:xfrm>
            <a:off x="538162" y="23717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extract cliques that contain more than 3 vertices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cliques(g, min=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7786A-BD66-FA4F-AF44-A6FC7D4BF5FA}"/>
              </a:ext>
            </a:extLst>
          </p:cNvPr>
          <p:cNvSpPr/>
          <p:nvPr/>
        </p:nvSpPr>
        <p:spPr>
          <a:xfrm>
            <a:off x="538162" y="3736182"/>
            <a:ext cx="6526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get cliques with largest number of vertices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largest_cliques</a:t>
            </a:r>
            <a:r>
              <a:rPr lang="en-US" dirty="0">
                <a:latin typeface="Courier" pitchFamily="2" charset="0"/>
              </a:rPr>
              <a:t>(g)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3BCF-937D-914D-8C0B-48620991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15974" r="27906" b="17507"/>
          <a:stretch/>
        </p:blipFill>
        <p:spPr>
          <a:xfrm>
            <a:off x="7543799" y="1744861"/>
            <a:ext cx="3257551" cy="3100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0D5AAC-6E6E-5341-BB23-9E2F0AB0DFE6}"/>
              </a:ext>
            </a:extLst>
          </p:cNvPr>
          <p:cNvSpPr/>
          <p:nvPr/>
        </p:nvSpPr>
        <p:spPr>
          <a:xfrm>
            <a:off x="649763" y="2996791"/>
            <a:ext cx="950437" cy="25539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52A36-62DF-7A4A-A3C9-690C82C854BC}"/>
              </a:ext>
            </a:extLst>
          </p:cNvPr>
          <p:cNvSpPr/>
          <p:nvPr/>
        </p:nvSpPr>
        <p:spPr>
          <a:xfrm>
            <a:off x="538162" y="4059347"/>
            <a:ext cx="2147888" cy="32316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880F-EB86-994F-BE73-968FA4C0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393700"/>
            <a:ext cx="10515600" cy="777875"/>
          </a:xfrm>
        </p:spPr>
        <p:txBody>
          <a:bodyPr>
            <a:normAutofit/>
          </a:bodyPr>
          <a:lstStyle/>
          <a:p>
            <a:r>
              <a:rPr lang="en-US" dirty="0"/>
              <a:t>Graph cluster – community/module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DF1B-1F73-EE4D-86EE-82ADD21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400176"/>
            <a:ext cx="6462714" cy="49863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Communities</a:t>
            </a:r>
            <a:r>
              <a:rPr lang="en-US" dirty="0"/>
              <a:t>: defined if the nodes of the network can be easily grouped into (potentially overlapping) </a:t>
            </a:r>
            <a:r>
              <a:rPr lang="en-US" dirty="0">
                <a:solidFill>
                  <a:srgbClr val="FF0000"/>
                </a:solidFill>
              </a:rPr>
              <a:t>sets of nodes </a:t>
            </a:r>
            <a:r>
              <a:rPr lang="en-US" dirty="0"/>
              <a:t>such that each set of nodes is </a:t>
            </a:r>
            <a:r>
              <a:rPr lang="en-US" dirty="0">
                <a:solidFill>
                  <a:srgbClr val="FF0000"/>
                </a:solidFill>
              </a:rPr>
              <a:t>densely connected internally</a:t>
            </a:r>
          </a:p>
          <a:p>
            <a:r>
              <a:rPr lang="en-US" b="1" dirty="0">
                <a:solidFill>
                  <a:srgbClr val="FF0000"/>
                </a:solidFill>
              </a:rPr>
              <a:t>Modularity</a:t>
            </a:r>
            <a:r>
              <a:rPr lang="en-US" b="1" dirty="0"/>
              <a:t>: </a:t>
            </a:r>
            <a:r>
              <a:rPr lang="en-US" dirty="0"/>
              <a:t>measure the strength of division of a network into community, used in optimization methods for detecting community structure in networks  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8A6B9-49B5-1640-A532-9024594BB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11070" r="27369" b="17200"/>
          <a:stretch/>
        </p:blipFill>
        <p:spPr>
          <a:xfrm>
            <a:off x="7467600" y="1671638"/>
            <a:ext cx="3843430" cy="389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BCAF0-D87C-E644-A742-88AB9CAB4997}"/>
              </a:ext>
            </a:extLst>
          </p:cNvPr>
          <p:cNvSpPr txBox="1"/>
          <p:nvPr/>
        </p:nvSpPr>
        <p:spPr>
          <a:xfrm>
            <a:off x="742950" y="5564981"/>
            <a:ext cx="5457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/wiki/Modularity_(networks)#Modularity</a:t>
            </a:r>
          </a:p>
        </p:txBody>
      </p:sp>
    </p:spTree>
    <p:extLst>
      <p:ext uri="{BB962C8B-B14F-4D97-AF65-F5344CB8AC3E}">
        <p14:creationId xmlns:p14="http://schemas.microsoft.com/office/powerpoint/2010/main" val="323237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4F70-6E4E-C640-ACC4-C3471FA2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n-US" dirty="0"/>
              <a:t>Cluster graph – community/module (cont.)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1503-45C8-AE49-BC0D-C0C794F9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75"/>
            <a:ext cx="10515600" cy="4762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ways to cluster graph to communities. The functions in </a:t>
            </a:r>
            <a:r>
              <a:rPr lang="en-US" dirty="0" err="1"/>
              <a:t>igraph</a:t>
            </a:r>
            <a:r>
              <a:rPr lang="en-US" dirty="0"/>
              <a:t> packages include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cluster_edge_betweenness</a:t>
            </a:r>
            <a:r>
              <a:rPr lang="en-US" dirty="0">
                <a:solidFill>
                  <a:srgbClr val="FF0000"/>
                </a:solidFill>
              </a:rPr>
              <a:t> - </a:t>
            </a:r>
            <a:r>
              <a:rPr lang="en-US" dirty="0"/>
              <a:t>a hierarchical decomposition process where edges are removed in the decreasing order of their edge betweenness scores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cluster_optimal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- </a:t>
            </a:r>
            <a:r>
              <a:rPr lang="en-US" dirty="0"/>
              <a:t>a top-down hierarchical approach that optimizes the modularity function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cluster_walktrap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- </a:t>
            </a:r>
            <a:r>
              <a:rPr lang="en-US" dirty="0"/>
              <a:t>an approach based on random walks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latin typeface="Courier" pitchFamily="2" charset="0"/>
              </a:rPr>
              <a:t>cluster_fast_greedy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1"/>
            <a:r>
              <a:rPr lang="en-US" dirty="0" err="1">
                <a:latin typeface="Courier" pitchFamily="2" charset="0"/>
              </a:rPr>
              <a:t>cluster_label_prop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cluster_leading_eigen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cluster_Louvain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cluster_spinglass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D7CAF-D274-4C46-A8AE-D9116866D43E}"/>
              </a:ext>
            </a:extLst>
          </p:cNvPr>
          <p:cNvSpPr txBox="1"/>
          <p:nvPr/>
        </p:nvSpPr>
        <p:spPr>
          <a:xfrm>
            <a:off x="3757614" y="6325375"/>
            <a:ext cx="610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Community_structure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21FB2-B735-0D43-B92A-9902C8ED187E}"/>
              </a:ext>
            </a:extLst>
          </p:cNvPr>
          <p:cNvSpPr txBox="1"/>
          <p:nvPr/>
        </p:nvSpPr>
        <p:spPr>
          <a:xfrm>
            <a:off x="3757614" y="6048376"/>
            <a:ext cx="8434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/questions/9471906/what-are-the-differences-between-community-detection-algorithms-in-igraph</a:t>
            </a:r>
          </a:p>
        </p:txBody>
      </p:sp>
    </p:spTree>
    <p:extLst>
      <p:ext uri="{BB962C8B-B14F-4D97-AF65-F5344CB8AC3E}">
        <p14:creationId xmlns:p14="http://schemas.microsoft.com/office/powerpoint/2010/main" val="382410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8719D6-D039-B64A-B052-AC5FA17C5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11070" r="27369" b="17200"/>
          <a:stretch/>
        </p:blipFill>
        <p:spPr>
          <a:xfrm>
            <a:off x="7238860" y="1557338"/>
            <a:ext cx="3843430" cy="3893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A105B5-0B17-1D4D-8BBC-E0C73FAE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Cluster graph – community/module (cont.)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0E60B-B02B-DE48-A41A-F999AD623EB7}"/>
              </a:ext>
            </a:extLst>
          </p:cNvPr>
          <p:cNvSpPr/>
          <p:nvPr/>
        </p:nvSpPr>
        <p:spPr>
          <a:xfrm>
            <a:off x="704849" y="1091298"/>
            <a:ext cx="98393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cluster graph using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walktrap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method, turn a ”communities” object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wtc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cluster_walktrap</a:t>
            </a:r>
            <a:r>
              <a:rPr lang="en-US" dirty="0">
                <a:latin typeface="Courier" pitchFamily="2" charset="0"/>
              </a:rPr>
              <a:t>(gr) </a:t>
            </a:r>
          </a:p>
          <a:p>
            <a:r>
              <a:rPr lang="en-US" dirty="0" err="1">
                <a:latin typeface="Courier" pitchFamily="2" charset="0"/>
              </a:rPr>
              <a:t>wtc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find membership for each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vertice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membership(</a:t>
            </a:r>
            <a:r>
              <a:rPr lang="en-US" dirty="0" err="1">
                <a:latin typeface="Courier" pitchFamily="2" charset="0"/>
              </a:rPr>
              <a:t>wtc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## [1] 1 2 1 3 2 2 3 1 1 1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calculate modularity for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walktrap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clustering on this graph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modularity(</a:t>
            </a:r>
            <a:r>
              <a:rPr lang="en-US" dirty="0" err="1">
                <a:latin typeface="Courier" pitchFamily="2" charset="0"/>
              </a:rPr>
              <a:t>wtc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## [1] 0.3305785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F5645-2C65-1A47-8903-FEA691085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1" y="2030679"/>
            <a:ext cx="4533900" cy="2197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3F7179-65AC-1645-AE02-5CB732F3E926}"/>
              </a:ext>
            </a:extLst>
          </p:cNvPr>
          <p:cNvSpPr/>
          <p:nvPr/>
        </p:nvSpPr>
        <p:spPr>
          <a:xfrm>
            <a:off x="1678463" y="1429638"/>
            <a:ext cx="2293462" cy="2848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0D9EB-CF74-2040-9B6A-4749D5C44228}"/>
              </a:ext>
            </a:extLst>
          </p:cNvPr>
          <p:cNvSpPr/>
          <p:nvPr/>
        </p:nvSpPr>
        <p:spPr>
          <a:xfrm>
            <a:off x="704849" y="4686298"/>
            <a:ext cx="1481139" cy="31485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2CE7BF-455C-2548-94A2-9ED58454A503}"/>
              </a:ext>
            </a:extLst>
          </p:cNvPr>
          <p:cNvSpPr/>
          <p:nvPr/>
        </p:nvSpPr>
        <p:spPr>
          <a:xfrm>
            <a:off x="704849" y="5529259"/>
            <a:ext cx="1481139" cy="28813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8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E0E-06FD-E144-BA10-01A50631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A327-7853-AD48-B9DB-889AF1E4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495422"/>
            <a:ext cx="10515600" cy="4962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analysis basics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 object IGRAPH ”I/O”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object IGRAPH manipulation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advance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measurement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cluste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</a:t>
            </a:r>
          </a:p>
          <a:p>
            <a:r>
              <a:rPr lang="en-US" dirty="0"/>
              <a:t>Network visualization</a:t>
            </a:r>
          </a:p>
          <a:p>
            <a:pPr lvl="1"/>
            <a:r>
              <a:rPr lang="en-US" dirty="0"/>
              <a:t>Aesthetics of network elements</a:t>
            </a:r>
          </a:p>
          <a:p>
            <a:pPr lvl="1"/>
            <a:r>
              <a:rPr lang="en-US" dirty="0"/>
              <a:t>Network layout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application show case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Group Exercise– NYC flight</a:t>
            </a:r>
          </a:p>
        </p:txBody>
      </p:sp>
    </p:spTree>
    <p:extLst>
      <p:ext uri="{BB962C8B-B14F-4D97-AF65-F5344CB8AC3E}">
        <p14:creationId xmlns:p14="http://schemas.microsoft.com/office/powerpoint/2010/main" val="107811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0E91-7B42-FC43-A512-6B8B7E93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790"/>
            <a:ext cx="10515600" cy="992188"/>
          </a:xfrm>
        </p:spPr>
        <p:txBody>
          <a:bodyPr/>
          <a:lstStyle/>
          <a:p>
            <a:r>
              <a:rPr lang="en-US" dirty="0"/>
              <a:t>Aesthetics of network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17EC-DE33-A84A-AA70-9AE5C1FD7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398"/>
            <a:ext cx="10515600" cy="4351338"/>
          </a:xfrm>
        </p:spPr>
        <p:txBody>
          <a:bodyPr/>
          <a:lstStyle/>
          <a:p>
            <a:r>
              <a:rPr lang="en-US" dirty="0"/>
              <a:t>The aesthetics of both vertices and edges can be manipulated at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transparency</a:t>
            </a:r>
            <a:r>
              <a:rPr lang="en-US" dirty="0"/>
              <a:t>. </a:t>
            </a:r>
          </a:p>
          <a:p>
            <a:r>
              <a:rPr lang="en-US" dirty="0"/>
              <a:t>Specially for vertices, we can also manipulate its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fill</a:t>
            </a:r>
            <a:r>
              <a:rPr lang="en-US" dirty="0"/>
              <a:t>.</a:t>
            </a:r>
          </a:p>
          <a:p>
            <a:r>
              <a:rPr lang="en-US" dirty="0"/>
              <a:t> For edges, we can manipulate its </a:t>
            </a:r>
            <a:r>
              <a:rPr lang="en-US" dirty="0">
                <a:solidFill>
                  <a:srgbClr val="FF0000"/>
                </a:solidFill>
              </a:rPr>
              <a:t>width/thickness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linetype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arrow</a:t>
            </a:r>
            <a:r>
              <a:rPr lang="en-US" dirty="0"/>
              <a:t> and so on.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D959C-0863-964B-9112-F77D5ECCDDAA}"/>
              </a:ext>
            </a:extLst>
          </p:cNvPr>
          <p:cNvSpPr/>
          <p:nvPr/>
        </p:nvSpPr>
        <p:spPr>
          <a:xfrm>
            <a:off x="1040606" y="3164681"/>
            <a:ext cx="1130379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actors &lt;- </a:t>
            </a:r>
            <a:r>
              <a:rPr lang="en-US" dirty="0" err="1">
                <a:latin typeface="Courier" pitchFamily="2" charset="0"/>
              </a:rPr>
              <a:t>data.frame</a:t>
            </a:r>
            <a:r>
              <a:rPr lang="en-US" dirty="0">
                <a:latin typeface="Courier" pitchFamily="2" charset="0"/>
              </a:rPr>
              <a:t>( </a:t>
            </a:r>
          </a:p>
          <a:p>
            <a:r>
              <a:rPr lang="en-US" dirty="0">
                <a:latin typeface="Courier" pitchFamily="2" charset="0"/>
              </a:rPr>
              <a:t>	name=c(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"Cecil"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David"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"Esmeralda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),</a:t>
            </a:r>
          </a:p>
          <a:p>
            <a:r>
              <a:rPr lang="en-US" dirty="0">
                <a:latin typeface="Courier" pitchFamily="2" charset="0"/>
              </a:rPr>
              <a:t>	age=c(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48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33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45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34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21</a:t>
            </a:r>
            <a:r>
              <a:rPr lang="en-US" dirty="0">
                <a:latin typeface="Courier" pitchFamily="2" charset="0"/>
              </a:rPr>
              <a:t>), </a:t>
            </a:r>
          </a:p>
          <a:p>
            <a:r>
              <a:rPr lang="en-US" dirty="0">
                <a:latin typeface="Courier" pitchFamily="2" charset="0"/>
              </a:rPr>
              <a:t>	gender=c(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"M"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"M"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"F"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relations &lt;- </a:t>
            </a:r>
            <a:r>
              <a:rPr lang="en-US" dirty="0" err="1">
                <a:latin typeface="Courier" pitchFamily="2" charset="0"/>
              </a:rPr>
              <a:t>data.frame</a:t>
            </a:r>
            <a:r>
              <a:rPr lang="en-US" dirty="0">
                <a:latin typeface="Courier" pitchFamily="2" charset="0"/>
              </a:rPr>
              <a:t>( </a:t>
            </a:r>
          </a:p>
          <a:p>
            <a:r>
              <a:rPr lang="en-US" dirty="0">
                <a:latin typeface="Courier" pitchFamily="2" charset="0"/>
              </a:rPr>
              <a:t>	from=c(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"Cecil"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"Cecil"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David"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"David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"Esmeralda"</a:t>
            </a:r>
            <a:r>
              <a:rPr lang="en-US" dirty="0">
                <a:latin typeface="Courier" pitchFamily="2" charset="0"/>
              </a:rPr>
              <a:t>), </a:t>
            </a:r>
          </a:p>
          <a:p>
            <a:r>
              <a:rPr lang="en-US" dirty="0">
                <a:latin typeface="Courier" pitchFamily="2" charset="0"/>
              </a:rPr>
              <a:t>	to=c(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"Bob"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"Alice"</a:t>
            </a:r>
            <a:r>
              <a:rPr lang="en-US" dirty="0">
                <a:latin typeface="Courier" pitchFamily="2" charset="0"/>
              </a:rPr>
              <a:t>),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),</a:t>
            </a:r>
          </a:p>
          <a:p>
            <a:r>
              <a:rPr lang="en-US" dirty="0">
                <a:latin typeface="Courier" pitchFamily="2" charset="0"/>
              </a:rPr>
              <a:t>	friendship=c(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), </a:t>
            </a:r>
          </a:p>
          <a:p>
            <a:r>
              <a:rPr lang="en-US" dirty="0">
                <a:latin typeface="Courier" pitchFamily="2" charset="0"/>
              </a:rPr>
              <a:t>	advice=c(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g &lt;- </a:t>
            </a:r>
            <a:r>
              <a:rPr lang="en-US" dirty="0" err="1">
                <a:latin typeface="Courier" pitchFamily="2" charset="0"/>
              </a:rPr>
              <a:t>graph_from_data_frame</a:t>
            </a:r>
            <a:r>
              <a:rPr lang="en-US" dirty="0">
                <a:latin typeface="Courier" pitchFamily="2" charset="0"/>
              </a:rPr>
              <a:t>(relations, directed=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, vertices=actors)</a:t>
            </a:r>
          </a:p>
        </p:txBody>
      </p:sp>
    </p:spTree>
    <p:extLst>
      <p:ext uri="{BB962C8B-B14F-4D97-AF65-F5344CB8AC3E}">
        <p14:creationId xmlns:p14="http://schemas.microsoft.com/office/powerpoint/2010/main" val="64559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D151FC-450D-9B4D-A31F-A968D468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35" y="1627187"/>
            <a:ext cx="4545559" cy="338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1D74E-0067-AE41-A94B-13CDA6D9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0"/>
            <a:ext cx="10515600" cy="820738"/>
          </a:xfrm>
        </p:spPr>
        <p:txBody>
          <a:bodyPr/>
          <a:lstStyle/>
          <a:p>
            <a:r>
              <a:rPr lang="en-US" dirty="0" err="1"/>
              <a:t>Vertice</a:t>
            </a:r>
            <a:r>
              <a:rPr lang="en-US" dirty="0"/>
              <a:t> aesthetics – default </a:t>
            </a:r>
            <a:r>
              <a:rPr lang="en-US" dirty="0" err="1"/>
              <a:t>igraph.plot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0419F-EC07-7845-9A12-F9DE96D10162}"/>
              </a:ext>
            </a:extLst>
          </p:cNvPr>
          <p:cNvSpPr/>
          <p:nvPr/>
        </p:nvSpPr>
        <p:spPr>
          <a:xfrm>
            <a:off x="380999" y="820738"/>
            <a:ext cx="79057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make female and male color different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v = </a:t>
            </a:r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(g, what=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vertice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 %&gt;% </a:t>
            </a:r>
            <a:r>
              <a:rPr lang="en-US" dirty="0" err="1">
                <a:latin typeface="Courier" pitchFamily="2" charset="0"/>
              </a:rPr>
              <a:t>tbl_df</a:t>
            </a:r>
            <a:r>
              <a:rPr lang="en-US" dirty="0">
                <a:latin typeface="Courier" pitchFamily="2" charset="0"/>
              </a:rPr>
              <a:t> %&gt;%</a:t>
            </a:r>
          </a:p>
          <a:p>
            <a:r>
              <a:rPr lang="en-US" dirty="0">
                <a:latin typeface="Courier" pitchFamily="2" charset="0"/>
              </a:rPr>
              <a:t>mutate(color=</a:t>
            </a:r>
            <a:r>
              <a:rPr lang="en-US" dirty="0" err="1">
                <a:latin typeface="Courier" pitchFamily="2" charset="0"/>
              </a:rPr>
              <a:t>case_when</a:t>
            </a:r>
            <a:r>
              <a:rPr lang="en-US" dirty="0">
                <a:latin typeface="Courier" pitchFamily="2" charset="0"/>
              </a:rPr>
              <a:t>(gender==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"F"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"red"</a:t>
            </a:r>
            <a:r>
              <a:rPr lang="en-US" dirty="0">
                <a:latin typeface="Courier" pitchFamily="2" charset="0"/>
              </a:rPr>
              <a:t>, gender==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"M"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"blue"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r>
              <a:rPr lang="en-US" dirty="0">
                <a:latin typeface="Courier" pitchFamily="2" charset="0"/>
              </a:rPr>
              <a:t>g = g %&gt;% </a:t>
            </a:r>
            <a:r>
              <a:rPr lang="en-US" dirty="0" err="1">
                <a:latin typeface="Courier" pitchFamily="2" charset="0"/>
              </a:rPr>
              <a:t>set_vertex_attr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"color"</a:t>
            </a:r>
            <a:r>
              <a:rPr lang="en-US" dirty="0">
                <a:latin typeface="Courier" pitchFamily="2" charset="0"/>
              </a:rPr>
              <a:t>, value=</a:t>
            </a:r>
            <a:r>
              <a:rPr lang="en-US" dirty="0" err="1">
                <a:latin typeface="Courier" pitchFamily="2" charset="0"/>
              </a:rPr>
              <a:t>v$color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make age as size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v = v %&gt;% mutate(size=</a:t>
            </a:r>
            <a:r>
              <a:rPr lang="en-US" dirty="0" err="1">
                <a:latin typeface="Courier" pitchFamily="2" charset="0"/>
              </a:rPr>
              <a:t>case_when</a:t>
            </a:r>
            <a:r>
              <a:rPr lang="en-US" dirty="0">
                <a:latin typeface="Courier" pitchFamily="2" charset="0"/>
              </a:rPr>
              <a:t>(age &lt;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10</a:t>
            </a:r>
            <a:r>
              <a:rPr lang="en-US" dirty="0">
                <a:latin typeface="Courier" pitchFamily="2" charset="0"/>
              </a:rPr>
              <a:t>, age &lt;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 &amp; age &gt;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20</a:t>
            </a:r>
            <a:r>
              <a:rPr lang="en-US" dirty="0">
                <a:latin typeface="Courier" pitchFamily="2" charset="0"/>
              </a:rPr>
              <a:t>, age &gt;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r>
              <a:rPr lang="en-US" dirty="0">
                <a:latin typeface="Courier" pitchFamily="2" charset="0"/>
              </a:rPr>
              <a:t>g = g %&gt;% </a:t>
            </a:r>
            <a:r>
              <a:rPr lang="en-US" dirty="0" err="1">
                <a:latin typeface="Courier" pitchFamily="2" charset="0"/>
              </a:rPr>
              <a:t>set_vertex_attr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"size"</a:t>
            </a:r>
            <a:r>
              <a:rPr lang="en-US" dirty="0">
                <a:latin typeface="Courier" pitchFamily="2" charset="0"/>
              </a:rPr>
              <a:t>, value=</a:t>
            </a:r>
            <a:r>
              <a:rPr lang="en-US" dirty="0" err="1">
                <a:latin typeface="Courier" pitchFamily="2" charset="0"/>
              </a:rPr>
              <a:t>v$size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make gender as shape and put into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vertex.shape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para. In plot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v = v %&gt;% </a:t>
            </a:r>
          </a:p>
          <a:p>
            <a:r>
              <a:rPr lang="en-US" dirty="0">
                <a:latin typeface="Courier" pitchFamily="2" charset="0"/>
              </a:rPr>
              <a:t>mutate(shape=</a:t>
            </a:r>
            <a:r>
              <a:rPr lang="en-US" dirty="0" err="1">
                <a:latin typeface="Courier" pitchFamily="2" charset="0"/>
              </a:rPr>
              <a:t>case_when</a:t>
            </a:r>
            <a:r>
              <a:rPr lang="en-US" dirty="0">
                <a:latin typeface="Courier" pitchFamily="2" charset="0"/>
              </a:rPr>
              <a:t>(gender==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"F"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"circle"</a:t>
            </a:r>
            <a:r>
              <a:rPr lang="en-US" dirty="0">
                <a:latin typeface="Courier" pitchFamily="2" charset="0"/>
              </a:rPr>
              <a:t>, gender==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"M"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"rectangle"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plot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plot(g, </a:t>
            </a:r>
            <a:r>
              <a:rPr lang="en-US" dirty="0" err="1">
                <a:latin typeface="Courier" pitchFamily="2" charset="0"/>
              </a:rPr>
              <a:t>vertex.shape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v$shape</a:t>
            </a:r>
            <a:r>
              <a:rPr lang="en-US" dirty="0">
                <a:latin typeface="Courier" pitchFamily="2" charset="0"/>
              </a:rPr>
              <a:t>) legend(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topleft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,legend=unique(</a:t>
            </a:r>
            <a:r>
              <a:rPr lang="en-US" dirty="0" err="1">
                <a:latin typeface="Courier" pitchFamily="2" charset="0"/>
              </a:rPr>
              <a:t>v$gender</a:t>
            </a:r>
            <a:r>
              <a:rPr lang="en-US" dirty="0">
                <a:latin typeface="Courier" pitchFamily="2" charset="0"/>
              </a:rPr>
              <a:t>),</a:t>
            </a:r>
            <a:r>
              <a:rPr lang="en-US" dirty="0" err="1">
                <a:latin typeface="Courier" pitchFamily="2" charset="0"/>
              </a:rPr>
              <a:t>pch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22</a:t>
            </a:r>
            <a:r>
              <a:rPr lang="en-US" dirty="0">
                <a:latin typeface="Courier" pitchFamily="2" charset="0"/>
              </a:rPr>
              <a:t>),</a:t>
            </a:r>
            <a:r>
              <a:rPr lang="en-US" dirty="0" err="1">
                <a:latin typeface="Courier" pitchFamily="2" charset="0"/>
              </a:rPr>
              <a:t>pt.bg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red"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"blue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A232D-BB04-CE47-ABBC-0B022F3964E9}"/>
              </a:ext>
            </a:extLst>
          </p:cNvPr>
          <p:cNvSpPr/>
          <p:nvPr/>
        </p:nvSpPr>
        <p:spPr>
          <a:xfrm>
            <a:off x="1776411" y="1961217"/>
            <a:ext cx="5395913" cy="29620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BA64B-4823-754C-959E-9799D05A611E}"/>
              </a:ext>
            </a:extLst>
          </p:cNvPr>
          <p:cNvSpPr/>
          <p:nvPr/>
        </p:nvSpPr>
        <p:spPr>
          <a:xfrm>
            <a:off x="1776411" y="3318669"/>
            <a:ext cx="5395913" cy="29620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C834E-E71E-6D47-902E-C51B6E018A9E}"/>
              </a:ext>
            </a:extLst>
          </p:cNvPr>
          <p:cNvSpPr/>
          <p:nvPr/>
        </p:nvSpPr>
        <p:spPr>
          <a:xfrm>
            <a:off x="1443036" y="5742781"/>
            <a:ext cx="2886077" cy="34369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40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449AE-8B63-A644-A4A7-DCB05410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08" y="1885830"/>
            <a:ext cx="6161603" cy="4019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1FAC3-C45F-5146-B5F8-474A5200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3588"/>
          </a:xfrm>
        </p:spPr>
        <p:txBody>
          <a:bodyPr/>
          <a:lstStyle/>
          <a:p>
            <a:r>
              <a:rPr lang="en-US" dirty="0" err="1"/>
              <a:t>Vertice</a:t>
            </a:r>
            <a:r>
              <a:rPr lang="en-US" dirty="0"/>
              <a:t> aesthetics – 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563606-16BD-2446-A84F-43AA232BD123}"/>
              </a:ext>
            </a:extLst>
          </p:cNvPr>
          <p:cNvSpPr/>
          <p:nvPr/>
        </p:nvSpPr>
        <p:spPr>
          <a:xfrm>
            <a:off x="504824" y="153188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age_range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attr</a:t>
            </a:r>
            <a:endParaRPr lang="en-US" i="1" dirty="0">
              <a:solidFill>
                <a:srgbClr val="999988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v = v %&gt;% </a:t>
            </a:r>
          </a:p>
          <a:p>
            <a:r>
              <a:rPr lang="en-US" dirty="0">
                <a:latin typeface="Courier" pitchFamily="2" charset="0"/>
              </a:rPr>
              <a:t>mutate(</a:t>
            </a:r>
            <a:r>
              <a:rPr lang="en-US" dirty="0" err="1">
                <a:latin typeface="Courier" pitchFamily="2" charset="0"/>
              </a:rPr>
              <a:t>age_range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case_when</a:t>
            </a:r>
            <a:r>
              <a:rPr lang="en-US" dirty="0">
                <a:latin typeface="Courier" pitchFamily="2" charset="0"/>
              </a:rPr>
              <a:t>(age &lt;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20</a:t>
            </a:r>
            <a:r>
              <a:rPr lang="en-US" dirty="0">
                <a:latin typeface="Courier" pitchFamily="2" charset="0"/>
              </a:rPr>
              <a:t>, age &lt;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 &amp; age &gt;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, age &gt;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r>
              <a:rPr lang="en-US" dirty="0">
                <a:latin typeface="Courier" pitchFamily="2" charset="0"/>
              </a:rPr>
              <a:t>g = g %&gt;% </a:t>
            </a:r>
            <a:r>
              <a:rPr lang="en-US" dirty="0" err="1">
                <a:latin typeface="Courier" pitchFamily="2" charset="0"/>
              </a:rPr>
              <a:t>set_vertex_attr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age_range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 value=</a:t>
            </a:r>
            <a:r>
              <a:rPr lang="en-US" dirty="0" err="1">
                <a:latin typeface="Courier" pitchFamily="2" charset="0"/>
              </a:rPr>
              <a:t>v$age_range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plot in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ggraph</a:t>
            </a:r>
            <a:endParaRPr lang="en-US" i="1" dirty="0">
              <a:solidFill>
                <a:srgbClr val="999988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layout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kk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 +</a:t>
            </a:r>
          </a:p>
          <a:p>
            <a:r>
              <a:rPr lang="en-US" dirty="0" err="1">
                <a:latin typeface="Courier" pitchFamily="2" charset="0"/>
              </a:rPr>
              <a:t>geom_node_point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(size=</a:t>
            </a:r>
            <a:r>
              <a:rPr lang="en-US" dirty="0" err="1">
                <a:latin typeface="Courier" pitchFamily="2" charset="0"/>
              </a:rPr>
              <a:t>age_range</a:t>
            </a:r>
            <a:r>
              <a:rPr lang="en-US" dirty="0">
                <a:latin typeface="Courier" pitchFamily="2" charset="0"/>
              </a:rPr>
              <a:t>, color=gender), alpha=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(label=name)) + </a:t>
            </a:r>
            <a:r>
              <a:rPr lang="en-US" dirty="0" err="1">
                <a:latin typeface="Courier" pitchFamily="2" charset="0"/>
              </a:rPr>
              <a:t>geom_edge_link</a:t>
            </a:r>
            <a:r>
              <a:rPr lang="en-US" dirty="0">
                <a:latin typeface="Courier" pitchFamily="2" charset="0"/>
              </a:rPr>
              <a:t>() + </a:t>
            </a:r>
            <a:r>
              <a:rPr lang="en-US" dirty="0" err="1">
                <a:latin typeface="Courier" pitchFamily="2" charset="0"/>
              </a:rPr>
              <a:t>scale_size_continuous</a:t>
            </a:r>
            <a:r>
              <a:rPr lang="en-US" dirty="0">
                <a:latin typeface="Courier" pitchFamily="2" charset="0"/>
              </a:rPr>
              <a:t>(breaks=c(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20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40</a:t>
            </a:r>
            <a:r>
              <a:rPr lang="en-US" dirty="0">
                <a:latin typeface="Courier" pitchFamily="2" charset="0"/>
              </a:rPr>
              <a:t>), range = 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6</a:t>
            </a:r>
            <a:r>
              <a:rPr lang="en-US" dirty="0">
                <a:latin typeface="Courier" pitchFamily="2" charset="0"/>
              </a:rPr>
              <a:t>)) + </a:t>
            </a:r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A3036-CEB6-7D41-96DF-EC0BA20E1B51}"/>
              </a:ext>
            </a:extLst>
          </p:cNvPr>
          <p:cNvSpPr/>
          <p:nvPr/>
        </p:nvSpPr>
        <p:spPr>
          <a:xfrm>
            <a:off x="439222" y="4061619"/>
            <a:ext cx="2232542" cy="25320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87C0BA-F41B-CC45-8D4A-39FF95422413}"/>
              </a:ext>
            </a:extLst>
          </p:cNvPr>
          <p:cNvSpPr/>
          <p:nvPr/>
        </p:nvSpPr>
        <p:spPr>
          <a:xfrm>
            <a:off x="536317" y="4628712"/>
            <a:ext cx="2038351" cy="18022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15912-A527-BF44-B892-D2F2A678D795}"/>
              </a:ext>
            </a:extLst>
          </p:cNvPr>
          <p:cNvSpPr/>
          <p:nvPr/>
        </p:nvSpPr>
        <p:spPr>
          <a:xfrm>
            <a:off x="1458397" y="3747731"/>
            <a:ext cx="256103" cy="31388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3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088-0E51-1D4F-90C0-BFEC5E65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/>
          <a:lstStyle/>
          <a:p>
            <a:r>
              <a:rPr lang="en-US" dirty="0"/>
              <a:t>What is network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2A85-BC94-914A-8CD6-D069A66B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5" y="1423852"/>
            <a:ext cx="6296296" cy="4794070"/>
          </a:xfrm>
        </p:spPr>
        <p:txBody>
          <a:bodyPr>
            <a:normAutofit/>
          </a:bodyPr>
          <a:lstStyle/>
          <a:p>
            <a:r>
              <a:rPr lang="en-US" dirty="0"/>
              <a:t>Network analysis is to study the </a:t>
            </a:r>
            <a:r>
              <a:rPr lang="en-US" b="1" dirty="0">
                <a:solidFill>
                  <a:srgbClr val="FF0000"/>
                </a:solidFill>
              </a:rPr>
              <a:t>inter-relationships</a:t>
            </a:r>
            <a:r>
              <a:rPr lang="en-US" dirty="0"/>
              <a:t> between actors of all sorts and provides an </a:t>
            </a:r>
            <a:r>
              <a:rPr lang="en-US" b="1" dirty="0">
                <a:solidFill>
                  <a:srgbClr val="FF0000"/>
                </a:solidFill>
              </a:rPr>
              <a:t>architectural view </a:t>
            </a:r>
            <a:r>
              <a:rPr lang="en-US" dirty="0"/>
              <a:t>of individual connections. In mathematics, it is part of </a:t>
            </a:r>
            <a:r>
              <a:rPr lang="en-US" b="1" dirty="0">
                <a:solidFill>
                  <a:srgbClr val="FF0000"/>
                </a:solidFill>
              </a:rPr>
              <a:t>graph theory.</a:t>
            </a:r>
          </a:p>
          <a:p>
            <a:r>
              <a:rPr lang="en-US" dirty="0"/>
              <a:t>Network analysis are widely used in</a:t>
            </a:r>
          </a:p>
          <a:p>
            <a:pPr lvl="1"/>
            <a:r>
              <a:rPr lang="en-US" dirty="0"/>
              <a:t>Computer science . </a:t>
            </a:r>
            <a:r>
              <a:rPr lang="en-US" dirty="0" err="1"/>
              <a:t>eg.</a:t>
            </a:r>
            <a:r>
              <a:rPr lang="en-US" dirty="0"/>
              <a:t> computational devices connection</a:t>
            </a:r>
          </a:p>
          <a:p>
            <a:pPr lvl="1"/>
            <a:r>
              <a:rPr lang="en-US" dirty="0"/>
              <a:t>Linguistics . </a:t>
            </a:r>
            <a:r>
              <a:rPr lang="en-US" dirty="0" err="1"/>
              <a:t>eg.</a:t>
            </a:r>
            <a:r>
              <a:rPr lang="en-US" dirty="0"/>
              <a:t> natural language flow</a:t>
            </a:r>
          </a:p>
          <a:p>
            <a:pPr lvl="1"/>
            <a:r>
              <a:rPr lang="en-US" dirty="0"/>
              <a:t>Social sciences. </a:t>
            </a:r>
            <a:r>
              <a:rPr lang="en-US" dirty="0" err="1"/>
              <a:t>eg.</a:t>
            </a:r>
            <a:r>
              <a:rPr lang="en-US" dirty="0"/>
              <a:t> social network</a:t>
            </a:r>
          </a:p>
          <a:p>
            <a:pPr lvl="1"/>
            <a:r>
              <a:rPr lang="en-US" dirty="0"/>
              <a:t>Biology. </a:t>
            </a:r>
            <a:r>
              <a:rPr lang="en-US" dirty="0" err="1"/>
              <a:t>eg.</a:t>
            </a:r>
            <a:r>
              <a:rPr lang="en-US" dirty="0"/>
              <a:t> gene regulation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ED029-5A18-D94D-821F-FD90120FA7EE}"/>
              </a:ext>
            </a:extLst>
          </p:cNvPr>
          <p:cNvSpPr txBox="1"/>
          <p:nvPr/>
        </p:nvSpPr>
        <p:spPr>
          <a:xfrm>
            <a:off x="731520" y="6217922"/>
            <a:ext cx="536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https://en.wikipedia.org/wiki/Graph_theory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15F09-AAE9-CE45-80D1-ABB6B0BD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51" y="1423852"/>
            <a:ext cx="5707749" cy="3918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9F85C-BADD-5545-8155-B32B7866698C}"/>
              </a:ext>
            </a:extLst>
          </p:cNvPr>
          <p:cNvSpPr txBox="1"/>
          <p:nvPr/>
        </p:nvSpPr>
        <p:spPr>
          <a:xfrm>
            <a:off x="6505304" y="5366157"/>
            <a:ext cx="585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www.lyonwj.com</a:t>
            </a:r>
            <a:r>
              <a:rPr lang="en-US" sz="1200" dirty="0"/>
              <a:t>/2016/06/26/graph-of-thrones-neo4j-social-network-analysis/</a:t>
            </a:r>
          </a:p>
        </p:txBody>
      </p:sp>
    </p:spTree>
    <p:extLst>
      <p:ext uri="{BB962C8B-B14F-4D97-AF65-F5344CB8AC3E}">
        <p14:creationId xmlns:p14="http://schemas.microsoft.com/office/powerpoint/2010/main" val="207282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C505E1-879B-7143-AA29-87F4A6F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81" y="2028824"/>
            <a:ext cx="5055505" cy="3203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DDCD-D576-A74F-AFD1-74B76020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0515600" cy="963613"/>
          </a:xfrm>
        </p:spPr>
        <p:txBody>
          <a:bodyPr/>
          <a:lstStyle/>
          <a:p>
            <a:r>
              <a:rPr lang="en-US" dirty="0"/>
              <a:t>Edge aesthetics -- default </a:t>
            </a:r>
            <a:r>
              <a:rPr lang="en-US" dirty="0" err="1"/>
              <a:t>igraph.plot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59080-47C5-574E-A9BF-089AE00BEF36}"/>
              </a:ext>
            </a:extLst>
          </p:cNvPr>
          <p:cNvSpPr/>
          <p:nvPr/>
        </p:nvSpPr>
        <p:spPr>
          <a:xfrm>
            <a:off x="390525" y="1225689"/>
            <a:ext cx="71961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use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linetype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present whether come from same department, and line width presents friendship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e = </a:t>
            </a:r>
            <a:r>
              <a:rPr lang="en-US" dirty="0" err="1">
                <a:latin typeface="Courier" pitchFamily="2" charset="0"/>
              </a:rPr>
              <a:t>as_data_frame</a:t>
            </a:r>
            <a:r>
              <a:rPr lang="en-US" dirty="0">
                <a:latin typeface="Courier" pitchFamily="2" charset="0"/>
              </a:rPr>
              <a:t>(g, what=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"edges"</a:t>
            </a:r>
            <a:r>
              <a:rPr lang="en-US" dirty="0">
                <a:latin typeface="Courier" pitchFamily="2" charset="0"/>
              </a:rPr>
              <a:t>) %&gt;% </a:t>
            </a:r>
            <a:r>
              <a:rPr lang="en-US" dirty="0" err="1">
                <a:latin typeface="Courier" pitchFamily="2" charset="0"/>
              </a:rPr>
              <a:t>tbl_df</a:t>
            </a:r>
            <a:r>
              <a:rPr lang="en-US" dirty="0">
                <a:latin typeface="Courier" pitchFamily="2" charset="0"/>
              </a:rPr>
              <a:t> %&gt;% </a:t>
            </a:r>
          </a:p>
          <a:p>
            <a:r>
              <a:rPr lang="en-US" dirty="0">
                <a:latin typeface="Courier" pitchFamily="2" charset="0"/>
              </a:rPr>
              <a:t>mutate(width=friendship) %&gt;% mutate(</a:t>
            </a:r>
            <a:r>
              <a:rPr lang="en-US" dirty="0" err="1">
                <a:latin typeface="Courier" pitchFamily="2" charset="0"/>
              </a:rPr>
              <a:t>lty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ifelse</a:t>
            </a:r>
            <a:r>
              <a:rPr lang="en-US" dirty="0">
                <a:latin typeface="Courier" pitchFamily="2" charset="0"/>
              </a:rPr>
              <a:t>(same.dept,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plot</a:t>
            </a:r>
          </a:p>
          <a:p>
            <a:r>
              <a:rPr lang="en-US" dirty="0">
                <a:latin typeface="Courier" pitchFamily="2" charset="0"/>
              </a:rPr>
              <a:t>plot( </a:t>
            </a:r>
          </a:p>
          <a:p>
            <a:r>
              <a:rPr lang="en-US" dirty="0">
                <a:latin typeface="Courier" pitchFamily="2" charset="0"/>
              </a:rPr>
              <a:t>	g %&gt;% </a:t>
            </a:r>
            <a:r>
              <a:rPr lang="en-US" dirty="0" err="1">
                <a:latin typeface="Courier" pitchFamily="2" charset="0"/>
              </a:rPr>
              <a:t>set_edge_attr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width"</a:t>
            </a:r>
            <a:r>
              <a:rPr lang="en-US" dirty="0" err="1">
                <a:latin typeface="Courier" pitchFamily="2" charset="0"/>
              </a:rPr>
              <a:t>,value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e$width</a:t>
            </a:r>
            <a:r>
              <a:rPr lang="en-US" dirty="0">
                <a:latin typeface="Courier" pitchFamily="2" charset="0"/>
              </a:rPr>
              <a:t>) %&gt;% </a:t>
            </a:r>
            <a:r>
              <a:rPr lang="en-US" dirty="0" err="1">
                <a:latin typeface="Courier" pitchFamily="2" charset="0"/>
              </a:rPr>
              <a:t>set_edge_attr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lty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,value=</a:t>
            </a:r>
            <a:r>
              <a:rPr lang="en-US" dirty="0" err="1">
                <a:latin typeface="Courier" pitchFamily="2" charset="0"/>
              </a:rPr>
              <a:t>e$lty</a:t>
            </a:r>
            <a:r>
              <a:rPr lang="en-US" dirty="0">
                <a:latin typeface="Courier" pitchFamily="2" charset="0"/>
              </a:rPr>
              <a:t>), 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edge.arrow.size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0.8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edge.curved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</a:t>
            </a:r>
          </a:p>
          <a:p>
            <a:r>
              <a:rPr lang="en-US" dirty="0">
                <a:latin typeface="Courier" pitchFamily="2" charset="0"/>
              </a:rPr>
              <a:t> ) 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legend</a:t>
            </a:r>
          </a:p>
          <a:p>
            <a:r>
              <a:rPr lang="en-US" dirty="0">
                <a:latin typeface="Courier" pitchFamily="2" charset="0"/>
              </a:rPr>
              <a:t>legend(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topleft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 legend=unique(</a:t>
            </a:r>
            <a:r>
              <a:rPr lang="en-US" dirty="0" err="1">
                <a:latin typeface="Courier" pitchFamily="2" charset="0"/>
              </a:rPr>
              <a:t>v$gender</a:t>
            </a:r>
            <a:r>
              <a:rPr lang="en-US" dirty="0">
                <a:latin typeface="Courier" pitchFamily="2" charset="0"/>
              </a:rPr>
              <a:t>),</a:t>
            </a:r>
            <a:r>
              <a:rPr lang="en-US" dirty="0" err="1">
                <a:latin typeface="Courier" pitchFamily="2" charset="0"/>
              </a:rPr>
              <a:t>pch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21</a:t>
            </a:r>
            <a:r>
              <a:rPr lang="en-US" dirty="0">
                <a:latin typeface="Courier" pitchFamily="2" charset="0"/>
              </a:rPr>
              <a:t>,pt.bg=c(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red"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"blue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), title=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"gender"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box.lty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 legend(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left"</a:t>
            </a:r>
            <a:r>
              <a:rPr lang="en-US" dirty="0" err="1">
                <a:latin typeface="Courier" pitchFamily="2" charset="0"/>
              </a:rPr>
              <a:t>,legend</a:t>
            </a:r>
            <a:r>
              <a:rPr lang="en-US" dirty="0">
                <a:latin typeface="Courier" pitchFamily="2" charset="0"/>
              </a:rPr>
              <a:t>=unique(</a:t>
            </a:r>
            <a:r>
              <a:rPr lang="en-US" dirty="0" err="1">
                <a:latin typeface="Courier" pitchFamily="2" charset="0"/>
              </a:rPr>
              <a:t>e$same.dept</a:t>
            </a:r>
            <a:r>
              <a:rPr lang="en-US" dirty="0">
                <a:latin typeface="Courier" pitchFamily="2" charset="0"/>
              </a:rPr>
              <a:t>),</a:t>
            </a:r>
            <a:r>
              <a:rPr lang="en-US" dirty="0" err="1">
                <a:latin typeface="Courier" pitchFamily="2" charset="0"/>
              </a:rPr>
              <a:t>lty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), title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"same.dept"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 err="1">
                <a:latin typeface="Courier" pitchFamily="2" charset="0"/>
              </a:rPr>
              <a:t>box.lty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 legend(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topright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, legend=sort(unique(</a:t>
            </a:r>
            <a:r>
              <a:rPr lang="en-US" dirty="0" err="1">
                <a:latin typeface="Courier" pitchFamily="2" charset="0"/>
              </a:rPr>
              <a:t>e$friendship</a:t>
            </a:r>
            <a:r>
              <a:rPr lang="en-US" dirty="0">
                <a:latin typeface="Courier" pitchFamily="2" charset="0"/>
              </a:rPr>
              <a:t>)), </a:t>
            </a:r>
            <a:r>
              <a:rPr lang="en-US" dirty="0" err="1">
                <a:latin typeface="Courier" pitchFamily="2" charset="0"/>
              </a:rPr>
              <a:t>lwd</a:t>
            </a:r>
            <a:r>
              <a:rPr lang="en-US" dirty="0">
                <a:latin typeface="Courier" pitchFamily="2" charset="0"/>
              </a:rPr>
              <a:t>=sort(unique(</a:t>
            </a:r>
            <a:r>
              <a:rPr lang="en-US" dirty="0" err="1">
                <a:latin typeface="Courier" pitchFamily="2" charset="0"/>
              </a:rPr>
              <a:t>e$friendship</a:t>
            </a:r>
            <a:r>
              <a:rPr lang="en-US" dirty="0">
                <a:latin typeface="Courier" pitchFamily="2" charset="0"/>
              </a:rPr>
              <a:t>)), title=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"friendship"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box.lty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DE660-00B0-354E-AB7F-D67A8DD96C91}"/>
              </a:ext>
            </a:extLst>
          </p:cNvPr>
          <p:cNvSpPr/>
          <p:nvPr/>
        </p:nvSpPr>
        <p:spPr>
          <a:xfrm>
            <a:off x="1010722" y="3504007"/>
            <a:ext cx="4361378" cy="25360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CF2FE-BF0B-1542-B943-1BE806B04119}"/>
              </a:ext>
            </a:extLst>
          </p:cNvPr>
          <p:cNvSpPr/>
          <p:nvPr/>
        </p:nvSpPr>
        <p:spPr>
          <a:xfrm>
            <a:off x="2220397" y="3142057"/>
            <a:ext cx="4909066" cy="36195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5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CBA3D0-9C30-9C4B-BA3E-864AF0CF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1" y="1649212"/>
            <a:ext cx="5033962" cy="34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DDCD-D576-A74F-AFD1-74B76020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0515600" cy="963613"/>
          </a:xfrm>
        </p:spPr>
        <p:txBody>
          <a:bodyPr/>
          <a:lstStyle/>
          <a:p>
            <a:r>
              <a:rPr lang="en-US" dirty="0"/>
              <a:t>Edge aesthetics -- 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A17EF0-627A-2543-8EDB-DB8640DD8AE6}"/>
              </a:ext>
            </a:extLst>
          </p:cNvPr>
          <p:cNvSpPr/>
          <p:nvPr/>
        </p:nvSpPr>
        <p:spPr>
          <a:xfrm>
            <a:off x="476250" y="1328738"/>
            <a:ext cx="6567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layout=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kk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geom_edge_link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edge_width</a:t>
            </a:r>
            <a:r>
              <a:rPr lang="en-US" dirty="0">
                <a:latin typeface="Courier" pitchFamily="2" charset="0"/>
              </a:rPr>
              <a:t>=friendship, 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edge_linetype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), </a:t>
            </a:r>
          </a:p>
          <a:p>
            <a:r>
              <a:rPr lang="en-US" dirty="0">
                <a:latin typeface="Courier" pitchFamily="2" charset="0"/>
              </a:rPr>
              <a:t>	arrow = arrow(angle=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 length = unit(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0.3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"inches"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geom_node_point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(color=gender),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6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(label=name), </a:t>
            </a:r>
            <a:r>
              <a:rPr lang="en-US" dirty="0" err="1">
                <a:latin typeface="Courier" pitchFamily="2" charset="0"/>
              </a:rPr>
              <a:t>nudge_y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nudge_x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scale_edge_width</a:t>
            </a:r>
            <a:r>
              <a:rPr lang="en-US" dirty="0">
                <a:latin typeface="Courier" pitchFamily="2" charset="0"/>
              </a:rPr>
              <a:t>(range = 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)) + </a:t>
            </a:r>
          </a:p>
          <a:p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773348-D8D4-D24C-A9F5-54E05023E94E}"/>
              </a:ext>
            </a:extLst>
          </p:cNvPr>
          <p:cNvSpPr/>
          <p:nvPr/>
        </p:nvSpPr>
        <p:spPr>
          <a:xfrm>
            <a:off x="476250" y="1649212"/>
            <a:ext cx="2024064" cy="29388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9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2BEC58-5838-3F4B-9B1E-4C9A4F3F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312" y="2915066"/>
            <a:ext cx="5081688" cy="363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3FBFC-27B0-6246-AFEF-DE97998A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3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Facet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7E9C-0DAB-E448-9F0D-385F9E07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885828"/>
            <a:ext cx="10515600" cy="4351338"/>
          </a:xfrm>
        </p:spPr>
        <p:txBody>
          <a:bodyPr/>
          <a:lstStyle/>
          <a:p>
            <a:r>
              <a:rPr lang="en-US" dirty="0"/>
              <a:t>Facet in </a:t>
            </a:r>
            <a:r>
              <a:rPr lang="en-US" dirty="0" err="1"/>
              <a:t>ggraph</a:t>
            </a:r>
            <a:r>
              <a:rPr lang="en-US" dirty="0"/>
              <a:t> can be </a:t>
            </a:r>
            <a:r>
              <a:rPr lang="en-US" dirty="0" err="1">
                <a:latin typeface="Courier" pitchFamily="2" charset="0"/>
              </a:rPr>
              <a:t>facet_edges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facet_nodes</a:t>
            </a:r>
            <a:r>
              <a:rPr lang="en-US" dirty="0">
                <a:latin typeface="Courier" pitchFamily="2" charset="0"/>
              </a:rPr>
              <a:t> or </a:t>
            </a:r>
            <a:r>
              <a:rPr lang="en-US" dirty="0" err="1">
                <a:latin typeface="Courier" pitchFamily="2" charset="0"/>
              </a:rPr>
              <a:t>facet_graph</a:t>
            </a:r>
            <a:r>
              <a:rPr lang="en-US" dirty="0"/>
              <a:t>. </a:t>
            </a:r>
          </a:p>
          <a:p>
            <a:r>
              <a:rPr lang="en-US" dirty="0"/>
              <a:t>The first two are similar to </a:t>
            </a:r>
            <a:r>
              <a:rPr lang="en-US" dirty="0" err="1">
                <a:latin typeface="Courier" pitchFamily="2" charset="0"/>
              </a:rPr>
              <a:t>facet_wrap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while </a:t>
            </a:r>
            <a:r>
              <a:rPr lang="en-US" dirty="0" err="1">
                <a:latin typeface="Courier" pitchFamily="2" charset="0"/>
              </a:rPr>
              <a:t>facet_graphs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is comparable to </a:t>
            </a:r>
            <a:r>
              <a:rPr lang="en-US" dirty="0" err="1">
                <a:latin typeface="Courier" pitchFamily="2" charset="0"/>
              </a:rPr>
              <a:t>facet_grid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in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B56B4-9028-5943-9240-9C89AB70F474}"/>
              </a:ext>
            </a:extLst>
          </p:cNvPr>
          <p:cNvSpPr txBox="1"/>
          <p:nvPr/>
        </p:nvSpPr>
        <p:spPr>
          <a:xfrm>
            <a:off x="361952" y="2610683"/>
            <a:ext cx="75580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add dept to graph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g = g %&gt;% </a:t>
            </a:r>
            <a:r>
              <a:rPr lang="en-US" dirty="0" err="1">
                <a:latin typeface="Courier" pitchFamily="2" charset="0"/>
              </a:rPr>
              <a:t>set_vertex_attr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dept"</a:t>
            </a:r>
            <a:r>
              <a:rPr lang="en-US" dirty="0" err="1">
                <a:latin typeface="Courier" pitchFamily="2" charset="0"/>
              </a:rPr>
              <a:t>,value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sale"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"IT"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"sale"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"IT"</a:t>
            </a:r>
            <a:r>
              <a:rPr lang="en-US" dirty="0" err="1">
                <a:latin typeface="Courier" pitchFamily="2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"sale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)) %&gt;% </a:t>
            </a:r>
            <a:r>
              <a:rPr lang="en-US" dirty="0" err="1">
                <a:latin typeface="Courier" pitchFamily="2" charset="0"/>
              </a:rPr>
              <a:t>set_edge_attr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same.dept"</a:t>
            </a:r>
            <a:r>
              <a:rPr lang="en-US" dirty="0" err="1">
                <a:latin typeface="Courier" pitchFamily="2" charset="0"/>
              </a:rPr>
              <a:t>,value</a:t>
            </a:r>
            <a:r>
              <a:rPr lang="en-US" dirty="0">
                <a:latin typeface="Courier" pitchFamily="2" charset="0"/>
              </a:rPr>
              <a:t>=c(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</a:t>
            </a:r>
            <a:r>
              <a:rPr lang="en-US" dirty="0">
                <a:latin typeface="Courier" pitchFamily="2" charset="0"/>
              </a:rPr>
              <a:t>)) </a:t>
            </a:r>
          </a:p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facet based on the dept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layout=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kk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facet_nodes</a:t>
            </a:r>
            <a:r>
              <a:rPr lang="en-US" dirty="0">
                <a:latin typeface="Courier" pitchFamily="2" charset="0"/>
              </a:rPr>
              <a:t>(~dept, drop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geom_edge_link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edge_width</a:t>
            </a:r>
            <a:r>
              <a:rPr lang="en-US" dirty="0">
                <a:latin typeface="Courier" pitchFamily="2" charset="0"/>
              </a:rPr>
              <a:t>=friendship, </a:t>
            </a:r>
            <a:r>
              <a:rPr lang="en-US" dirty="0" err="1">
                <a:latin typeface="Courier" pitchFamily="2" charset="0"/>
              </a:rPr>
              <a:t>linetype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), arrow = arrow(angle=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 length = unit(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0.3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"inches"</a:t>
            </a:r>
            <a:r>
              <a:rPr lang="en-US" dirty="0">
                <a:latin typeface="Courier" pitchFamily="2" charset="0"/>
              </a:rPr>
              <a:t>))) + </a:t>
            </a:r>
            <a:r>
              <a:rPr lang="en-US" dirty="0" err="1">
                <a:latin typeface="Courier" pitchFamily="2" charset="0"/>
              </a:rPr>
              <a:t>geom_node_point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(color=gender),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6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(label=name), </a:t>
            </a:r>
            <a:r>
              <a:rPr lang="en-US" dirty="0" err="1">
                <a:latin typeface="Courier" pitchFamily="2" charset="0"/>
              </a:rPr>
              <a:t>nudge_y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nudge_x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scale_edge_width</a:t>
            </a:r>
            <a:r>
              <a:rPr lang="en-US" dirty="0">
                <a:latin typeface="Courier" pitchFamily="2" charset="0"/>
              </a:rPr>
              <a:t>(range = 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DC20BF-9037-DF44-B628-B8F676043D50}"/>
              </a:ext>
            </a:extLst>
          </p:cNvPr>
          <p:cNvSpPr/>
          <p:nvPr/>
        </p:nvSpPr>
        <p:spPr>
          <a:xfrm>
            <a:off x="361952" y="4584877"/>
            <a:ext cx="3981448" cy="28716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BF163-8500-0741-9CD6-31B916DE927B}"/>
              </a:ext>
            </a:extLst>
          </p:cNvPr>
          <p:cNvSpPr/>
          <p:nvPr/>
        </p:nvSpPr>
        <p:spPr>
          <a:xfrm>
            <a:off x="4140995" y="924811"/>
            <a:ext cx="5260180" cy="36942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344A87-18CB-2E40-AC6E-715834C5CE1A}"/>
              </a:ext>
            </a:extLst>
          </p:cNvPr>
          <p:cNvSpPr/>
          <p:nvPr/>
        </p:nvSpPr>
        <p:spPr>
          <a:xfrm>
            <a:off x="838200" y="1346315"/>
            <a:ext cx="2476500" cy="36818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03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8035-23C2-5C4D-9C79-B5023520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65101"/>
            <a:ext cx="10515600" cy="820738"/>
          </a:xfrm>
        </p:spPr>
        <p:txBody>
          <a:bodyPr/>
          <a:lstStyle/>
          <a:p>
            <a:r>
              <a:rPr lang="en-US" dirty="0"/>
              <a:t>Network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ADB2-DC8B-1946-A711-58B2C618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985839"/>
            <a:ext cx="10515600" cy="5514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 visualization layout depends on the coordinates of node at canvas. There are many internal-programed layout in both </a:t>
            </a:r>
            <a:r>
              <a:rPr lang="en-US" dirty="0" err="1"/>
              <a:t>igraph</a:t>
            </a:r>
            <a:r>
              <a:rPr lang="en-US" dirty="0"/>
              <a:t> and </a:t>
            </a:r>
            <a:r>
              <a:rPr lang="en-US" dirty="0" err="1"/>
              <a:t>ggraph</a:t>
            </a:r>
            <a:endParaRPr lang="en-US" dirty="0"/>
          </a:p>
          <a:p>
            <a:pPr lvl="1"/>
            <a:r>
              <a:rPr lang="en-US" b="1" dirty="0"/>
              <a:t>Standard layouts</a:t>
            </a:r>
          </a:p>
          <a:p>
            <a:pPr lvl="2"/>
            <a:r>
              <a:rPr lang="en-US" b="1" dirty="0"/>
              <a:t>star</a:t>
            </a:r>
            <a:r>
              <a:rPr lang="en-US" dirty="0"/>
              <a:t>: place one node in the center and the rest equidistantly around it. </a:t>
            </a:r>
            <a:r>
              <a:rPr lang="en-US" dirty="0" err="1"/>
              <a:t>as_star</a:t>
            </a:r>
            <a:r>
              <a:rPr lang="en-US" dirty="0"/>
              <a:t>()</a:t>
            </a:r>
          </a:p>
          <a:p>
            <a:pPr lvl="2"/>
            <a:r>
              <a:rPr lang="en-US" b="1" dirty="0"/>
              <a:t>circle</a:t>
            </a:r>
            <a:r>
              <a:rPr lang="en-US" dirty="0"/>
              <a:t>: place nodes in a circle in the order of their index.  </a:t>
            </a:r>
            <a:r>
              <a:rPr lang="en-US" dirty="0" err="1"/>
              <a:t>in_circle</a:t>
            </a:r>
            <a:r>
              <a:rPr lang="en-US" dirty="0"/>
              <a:t>()</a:t>
            </a:r>
          </a:p>
          <a:p>
            <a:pPr lvl="2"/>
            <a:r>
              <a:rPr lang="en-US" b="1" dirty="0"/>
              <a:t>nicely</a:t>
            </a:r>
            <a:r>
              <a:rPr lang="en-US" dirty="0"/>
              <a:t>: default, tries to pick an appropriate layout. nicely</a:t>
            </a:r>
          </a:p>
          <a:p>
            <a:pPr lvl="2"/>
            <a:r>
              <a:rPr lang="en-US" b="1" dirty="0"/>
              <a:t>sphere</a:t>
            </a:r>
            <a:r>
              <a:rPr lang="en-US" dirty="0"/>
              <a:t>: place nodes uniformly on a sphere - less relevant for 2D visualizations of networks. </a:t>
            </a:r>
            <a:r>
              <a:rPr lang="en-US" dirty="0" err="1"/>
              <a:t>with_sphere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fr</a:t>
            </a:r>
            <a:r>
              <a:rPr lang="en-US" dirty="0"/>
              <a:t>: places nodes according to the force-directed algorithm of </a:t>
            </a:r>
            <a:r>
              <a:rPr lang="en-US" dirty="0" err="1"/>
              <a:t>Fruchterman</a:t>
            </a:r>
            <a:r>
              <a:rPr lang="en-US" dirty="0"/>
              <a:t> and </a:t>
            </a:r>
            <a:r>
              <a:rPr lang="en-US" dirty="0" err="1"/>
              <a:t>Reingold</a:t>
            </a:r>
            <a:r>
              <a:rPr lang="en-US" dirty="0"/>
              <a:t>. </a:t>
            </a:r>
            <a:r>
              <a:rPr lang="en-US" dirty="0" err="1"/>
              <a:t>with_fr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kk</a:t>
            </a:r>
            <a:r>
              <a:rPr lang="en-US" dirty="0"/>
              <a:t>: uses the spring-based algorithm by </a:t>
            </a:r>
            <a:r>
              <a:rPr lang="en-US" dirty="0" err="1"/>
              <a:t>Kamada</a:t>
            </a:r>
            <a:r>
              <a:rPr lang="en-US" dirty="0"/>
              <a:t> and Kawai to place nodes. </a:t>
            </a:r>
            <a:r>
              <a:rPr lang="en-US" dirty="0" err="1"/>
              <a:t>with_kk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…… </a:t>
            </a:r>
            <a:r>
              <a:rPr lang="en-US" dirty="0">
                <a:hlinkClick r:id="rId3"/>
              </a:rPr>
              <a:t>https://igraph.org/r/doc/layout_.html</a:t>
            </a:r>
            <a:r>
              <a:rPr lang="en-US" dirty="0"/>
              <a:t> ….</a:t>
            </a:r>
          </a:p>
          <a:p>
            <a:pPr lvl="1"/>
            <a:r>
              <a:rPr lang="en-US" b="1" dirty="0"/>
              <a:t>Hierarchical layouts</a:t>
            </a:r>
            <a:endParaRPr lang="en-US" dirty="0"/>
          </a:p>
          <a:p>
            <a:pPr lvl="2"/>
            <a:r>
              <a:rPr lang="en-US" b="1" dirty="0"/>
              <a:t>tree</a:t>
            </a:r>
            <a:r>
              <a:rPr lang="en-US" dirty="0"/>
              <a:t>: parent with the parent centered above its children. </a:t>
            </a:r>
            <a:r>
              <a:rPr lang="en-US" dirty="0" err="1"/>
              <a:t>as_tree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sugiyama</a:t>
            </a:r>
            <a:r>
              <a:rPr lang="en-US" dirty="0"/>
              <a:t>: user-defined layers</a:t>
            </a:r>
          </a:p>
        </p:txBody>
      </p:sp>
    </p:spTree>
    <p:extLst>
      <p:ext uri="{BB962C8B-B14F-4D97-AF65-F5344CB8AC3E}">
        <p14:creationId xmlns:p14="http://schemas.microsoft.com/office/powerpoint/2010/main" val="138602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FDF35E-A302-3F4D-B5DC-76F69798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20" y="365125"/>
            <a:ext cx="8650618" cy="5962650"/>
          </a:xfrm>
        </p:spPr>
      </p:pic>
    </p:spTree>
    <p:extLst>
      <p:ext uri="{BB962C8B-B14F-4D97-AF65-F5344CB8AC3E}">
        <p14:creationId xmlns:p14="http://schemas.microsoft.com/office/powerpoint/2010/main" val="76590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13C9-2D65-A242-9773-54AF642F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layout in 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9C6DF7-D0AF-BA43-A1C5-5595403F9F76}"/>
              </a:ext>
            </a:extLst>
          </p:cNvPr>
          <p:cNvSpPr/>
          <p:nvPr/>
        </p:nvSpPr>
        <p:spPr>
          <a:xfrm>
            <a:off x="352425" y="169051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star layout in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igraph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default plot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coords</a:t>
            </a:r>
            <a:r>
              <a:rPr lang="en-US" dirty="0">
                <a:latin typeface="Courier" pitchFamily="2" charset="0"/>
              </a:rPr>
              <a:t> &lt;- layout_(g, </a:t>
            </a:r>
            <a:r>
              <a:rPr lang="en-US" dirty="0" err="1">
                <a:latin typeface="Courier" pitchFamily="2" charset="0"/>
              </a:rPr>
              <a:t>as_star</a:t>
            </a:r>
            <a:r>
              <a:rPr lang="en-US" dirty="0">
                <a:latin typeface="Courier" pitchFamily="2" charset="0"/>
              </a:rPr>
              <a:t>()) </a:t>
            </a:r>
          </a:p>
          <a:p>
            <a:r>
              <a:rPr lang="en-US" dirty="0">
                <a:latin typeface="Courier" pitchFamily="2" charset="0"/>
              </a:rPr>
              <a:t>plot(g, layout = </a:t>
            </a:r>
            <a:r>
              <a:rPr lang="en-US" dirty="0" err="1">
                <a:latin typeface="Courier" pitchFamily="2" charset="0"/>
              </a:rPr>
              <a:t>coords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edge.arrow.size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0.4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r>
              <a:rPr lang="en-US" dirty="0">
                <a:latin typeface="Courier" pitchFamily="2" charset="0"/>
              </a:rPr>
              <a:t>title(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"star"</a:t>
            </a:r>
            <a:r>
              <a:rPr lang="en-US" dirty="0">
                <a:latin typeface="Courier" pitchFamily="2" charset="0"/>
              </a:rPr>
              <a:t>) 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1A88F-E082-EC49-A42B-3C4F45C4EC82}"/>
              </a:ext>
            </a:extLst>
          </p:cNvPr>
          <p:cNvSpPr/>
          <p:nvPr/>
        </p:nvSpPr>
        <p:spPr>
          <a:xfrm>
            <a:off x="5853113" y="169051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star layout in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ggraph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layout=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”star"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geom_edge_link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edge_width</a:t>
            </a:r>
            <a:r>
              <a:rPr lang="en-US" dirty="0">
                <a:latin typeface="Courier" pitchFamily="2" charset="0"/>
              </a:rPr>
              <a:t>=friendship, </a:t>
            </a:r>
            <a:r>
              <a:rPr lang="en-US" dirty="0" err="1">
                <a:latin typeface="Courier" pitchFamily="2" charset="0"/>
              </a:rPr>
              <a:t>edge_linetype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), arrow = arrow(angle=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5</a:t>
            </a:r>
            <a:r>
              <a:rPr lang="en-US" dirty="0">
                <a:latin typeface="Courier" pitchFamily="2" charset="0"/>
              </a:rPr>
              <a:t>, length = unit(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0.3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"inches"</a:t>
            </a:r>
            <a:r>
              <a:rPr lang="en-US" dirty="0">
                <a:latin typeface="Courier" pitchFamily="2" charset="0"/>
              </a:rPr>
              <a:t>))) + </a:t>
            </a:r>
          </a:p>
          <a:p>
            <a:r>
              <a:rPr lang="en-US" dirty="0" err="1">
                <a:latin typeface="Courier" pitchFamily="2" charset="0"/>
              </a:rPr>
              <a:t>geom_node_point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(color=gender),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6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(label=name), </a:t>
            </a:r>
            <a:r>
              <a:rPr lang="en-US" dirty="0" err="1">
                <a:latin typeface="Courier" pitchFamily="2" charset="0"/>
              </a:rPr>
              <a:t>nudge_y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nudge_x</a:t>
            </a:r>
            <a:r>
              <a:rPr lang="en-US" dirty="0">
                <a:latin typeface="Courier" pitchFamily="2" charset="0"/>
              </a:rPr>
              <a:t> = 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0.1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scale_edge_width</a:t>
            </a:r>
            <a:r>
              <a:rPr lang="en-US" dirty="0">
                <a:latin typeface="Courier" pitchFamily="2" charset="0"/>
              </a:rPr>
              <a:t>(range = 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)) + </a:t>
            </a:r>
          </a:p>
          <a:p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ADFBB-8234-C647-BA37-B7AE542A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6" y="3396201"/>
            <a:ext cx="3609975" cy="3077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9371AF-F0BC-2646-8F47-B5F0B05FAB3C}"/>
              </a:ext>
            </a:extLst>
          </p:cNvPr>
          <p:cNvSpPr/>
          <p:nvPr/>
        </p:nvSpPr>
        <p:spPr>
          <a:xfrm>
            <a:off x="352425" y="1989313"/>
            <a:ext cx="4462463" cy="29668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682CC2-C990-3443-BF85-4739F66AEBEE}"/>
              </a:ext>
            </a:extLst>
          </p:cNvPr>
          <p:cNvSpPr/>
          <p:nvPr/>
        </p:nvSpPr>
        <p:spPr>
          <a:xfrm>
            <a:off x="2583657" y="2314576"/>
            <a:ext cx="1073944" cy="27005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381251-7F58-8C43-8374-958B2892D4AB}"/>
              </a:ext>
            </a:extLst>
          </p:cNvPr>
          <p:cNvSpPr/>
          <p:nvPr/>
        </p:nvSpPr>
        <p:spPr>
          <a:xfrm>
            <a:off x="7286625" y="2015950"/>
            <a:ext cx="1912144" cy="29862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575DBB-281E-DD41-A2A6-EB2A4DC5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38" y="2020254"/>
            <a:ext cx="6104735" cy="4224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45F96-43E7-2D44-A91B-93F89EBE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8900"/>
            <a:ext cx="10515600" cy="1325563"/>
          </a:xfrm>
        </p:spPr>
        <p:txBody>
          <a:bodyPr/>
          <a:lstStyle/>
          <a:p>
            <a:r>
              <a:rPr lang="en-US" dirty="0"/>
              <a:t>Extra layout in 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1C237-2F6A-8544-829F-783A1F456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300163"/>
            <a:ext cx="10515600" cy="4648200"/>
          </a:xfrm>
        </p:spPr>
        <p:txBody>
          <a:bodyPr/>
          <a:lstStyle/>
          <a:p>
            <a:r>
              <a:rPr lang="en-US" dirty="0"/>
              <a:t>Dendrogram: dendrogram layout not only take in graph object but also dendrogram object.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10BAB-3167-B243-808A-2BCD099CF1BD}"/>
              </a:ext>
            </a:extLst>
          </p:cNvPr>
          <p:cNvSpPr/>
          <p:nvPr/>
        </p:nvSpPr>
        <p:spPr>
          <a:xfrm>
            <a:off x="333375" y="232761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den &lt;- </a:t>
            </a:r>
            <a:r>
              <a:rPr lang="en-US" dirty="0" err="1">
                <a:latin typeface="Courier" pitchFamily="2" charset="0"/>
              </a:rPr>
              <a:t>as.dendrogram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hclust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dist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mtcars</a:t>
            </a:r>
            <a:r>
              <a:rPr lang="en-US" dirty="0">
                <a:latin typeface="Courier" pitchFamily="2" charset="0"/>
              </a:rPr>
              <a:t>))) </a:t>
            </a:r>
          </a:p>
          <a:p>
            <a:r>
              <a:rPr lang="en-US" dirty="0">
                <a:latin typeface="Courier" pitchFamily="2" charset="0"/>
              </a:rPr>
              <a:t>p1 = </a:t>
            </a:r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(den,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'dendrogram'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geom_edge_diagonal</a:t>
            </a:r>
            <a:r>
              <a:rPr lang="en-US" dirty="0">
                <a:latin typeface="Courier" pitchFamily="2" charset="0"/>
              </a:rPr>
              <a:t>() + </a:t>
            </a:r>
          </a:p>
          <a:p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(label=label), 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90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nudge_y</a:t>
            </a:r>
            <a:r>
              <a:rPr lang="en-US" dirty="0">
                <a:latin typeface="Courier" pitchFamily="2" charset="0"/>
              </a:rPr>
              <a:t>=-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30</a:t>
            </a:r>
            <a:r>
              <a:rPr lang="en-US" dirty="0">
                <a:latin typeface="Courier" pitchFamily="2" charset="0"/>
              </a:rPr>
              <a:t>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p2 = </a:t>
            </a:r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(den,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'dendrogram'</a:t>
            </a:r>
            <a:r>
              <a:rPr lang="en-US" dirty="0">
                <a:latin typeface="Courier" pitchFamily="2" charset="0"/>
              </a:rPr>
              <a:t>, circular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geom_edge_elbow</a:t>
            </a:r>
            <a:r>
              <a:rPr lang="en-US" dirty="0">
                <a:latin typeface="Courier" pitchFamily="2" charset="0"/>
              </a:rPr>
              <a:t>() + </a:t>
            </a:r>
          </a:p>
          <a:p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(label=label), 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45</a:t>
            </a:r>
            <a:r>
              <a:rPr lang="en-US" dirty="0">
                <a:latin typeface="Courier" pitchFamily="2" charset="0"/>
              </a:rPr>
              <a:t>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coord_fixed</a:t>
            </a:r>
            <a:r>
              <a:rPr lang="en-US" dirty="0">
                <a:latin typeface="Courier" pitchFamily="2" charset="0"/>
              </a:rPr>
              <a:t>()+ </a:t>
            </a:r>
          </a:p>
          <a:p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grid.arrange</a:t>
            </a:r>
            <a:r>
              <a:rPr lang="en-US" dirty="0">
                <a:latin typeface="Courier" pitchFamily="2" charset="0"/>
              </a:rPr>
              <a:t>(p1,p2,ncol=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96AC1-3485-3246-B706-635D6EF4FCF9}"/>
              </a:ext>
            </a:extLst>
          </p:cNvPr>
          <p:cNvSpPr/>
          <p:nvPr/>
        </p:nvSpPr>
        <p:spPr>
          <a:xfrm>
            <a:off x="2014537" y="2625725"/>
            <a:ext cx="2371725" cy="33178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12061-89AC-044F-9B79-6D79FF5E52B6}"/>
              </a:ext>
            </a:extLst>
          </p:cNvPr>
          <p:cNvSpPr/>
          <p:nvPr/>
        </p:nvSpPr>
        <p:spPr>
          <a:xfrm>
            <a:off x="4538663" y="4255620"/>
            <a:ext cx="1514476" cy="28780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64B0E-42D4-C244-A020-221419029CE0}"/>
              </a:ext>
            </a:extLst>
          </p:cNvPr>
          <p:cNvSpPr/>
          <p:nvPr/>
        </p:nvSpPr>
        <p:spPr>
          <a:xfrm>
            <a:off x="333374" y="4557714"/>
            <a:ext cx="681039" cy="25717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174D-09E7-E042-A24E-07C60F9F637C}"/>
              </a:ext>
            </a:extLst>
          </p:cNvPr>
          <p:cNvSpPr/>
          <p:nvPr/>
        </p:nvSpPr>
        <p:spPr>
          <a:xfrm>
            <a:off x="1471611" y="4543426"/>
            <a:ext cx="2386014" cy="27146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679EA-3C0A-2845-AD7B-B168E5897073}"/>
              </a:ext>
            </a:extLst>
          </p:cNvPr>
          <p:cNvSpPr/>
          <p:nvPr/>
        </p:nvSpPr>
        <p:spPr>
          <a:xfrm>
            <a:off x="333373" y="2957511"/>
            <a:ext cx="2838451" cy="29811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88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1FCF-3EC8-3A45-B45E-9F93B8BA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layout in 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30CE-939D-9548-AB74-F8002185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10515600" cy="4351338"/>
          </a:xfrm>
        </p:spPr>
        <p:txBody>
          <a:bodyPr/>
          <a:lstStyle/>
          <a:p>
            <a:r>
              <a:rPr lang="en-US" dirty="0"/>
              <a:t>Hive: make nodes group into a axis and connecting axis instead.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01564-B93E-624B-8A42-93688CEFD338}"/>
              </a:ext>
            </a:extLst>
          </p:cNvPr>
          <p:cNvSpPr/>
          <p:nvPr/>
        </p:nvSpPr>
        <p:spPr>
          <a:xfrm>
            <a:off x="438150" y="2504599"/>
            <a:ext cx="62055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# group </a:t>
            </a:r>
            <a:r>
              <a:rPr lang="en-US" i="1" dirty="0" err="1">
                <a:solidFill>
                  <a:srgbClr val="999988"/>
                </a:solidFill>
                <a:latin typeface="Courier" pitchFamily="2" charset="0"/>
              </a:rPr>
              <a:t>age_range</a:t>
            </a:r>
            <a:r>
              <a:rPr lang="en-US" i="1" dirty="0">
                <a:solidFill>
                  <a:srgbClr val="999988"/>
                </a:solidFill>
                <a:latin typeface="Courier" pitchFamily="2" charset="0"/>
              </a:rPr>
              <a:t> into axis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V(g)$</a:t>
            </a:r>
            <a:r>
              <a:rPr lang="en-US" dirty="0" err="1">
                <a:latin typeface="Courier" pitchFamily="2" charset="0"/>
              </a:rPr>
              <a:t>age_range</a:t>
            </a:r>
            <a:r>
              <a:rPr lang="en-US" dirty="0">
                <a:latin typeface="Courier" pitchFamily="2" charset="0"/>
              </a:rPr>
              <a:t> = factor(V(g)$</a:t>
            </a:r>
            <a:r>
              <a:rPr lang="en-US" dirty="0" err="1">
                <a:latin typeface="Courier" pitchFamily="2" charset="0"/>
              </a:rPr>
              <a:t>age_range</a:t>
            </a:r>
            <a:r>
              <a:rPr lang="en-US" dirty="0">
                <a:latin typeface="Courier" pitchFamily="2" charset="0"/>
              </a:rPr>
              <a:t>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'hive'</a:t>
            </a:r>
            <a:r>
              <a:rPr lang="en-US" dirty="0">
                <a:latin typeface="Courier" pitchFamily="2" charset="0"/>
              </a:rPr>
              <a:t>, axis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</a:rPr>
              <a:t>age_range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sort.by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'age’</a:t>
            </a:r>
            <a:r>
              <a:rPr lang="en-US" dirty="0">
                <a:latin typeface="Courier" pitchFamily="2" charset="0"/>
              </a:rPr>
              <a:t>) +</a:t>
            </a:r>
          </a:p>
          <a:p>
            <a:r>
              <a:rPr lang="en-US" dirty="0" err="1">
                <a:latin typeface="Courier" pitchFamily="2" charset="0"/>
              </a:rPr>
              <a:t>geom_edge_hive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 = factor(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), </a:t>
            </a:r>
            <a:r>
              <a:rPr lang="en-US" dirty="0" err="1">
                <a:latin typeface="Courier" pitchFamily="2" charset="0"/>
              </a:rPr>
              <a:t>edge_width</a:t>
            </a:r>
            <a:r>
              <a:rPr lang="en-US" dirty="0">
                <a:latin typeface="Courier" pitchFamily="2" charset="0"/>
              </a:rPr>
              <a:t>=friendship)) + </a:t>
            </a:r>
          </a:p>
          <a:p>
            <a:r>
              <a:rPr lang="en-US" dirty="0" err="1">
                <a:latin typeface="Courier" pitchFamily="2" charset="0"/>
              </a:rPr>
              <a:t>geom_axis_hive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 = </a:t>
            </a:r>
            <a:r>
              <a:rPr lang="en-US" dirty="0" err="1">
                <a:latin typeface="Courier" pitchFamily="2" charset="0"/>
              </a:rPr>
              <a:t>age_range</a:t>
            </a:r>
            <a:r>
              <a:rPr lang="en-US" dirty="0">
                <a:latin typeface="Courier" pitchFamily="2" charset="0"/>
              </a:rPr>
              <a:t>), size = 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, label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FALSE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coord_fixed</a:t>
            </a:r>
            <a:r>
              <a:rPr lang="en-US" dirty="0">
                <a:latin typeface="Courier" pitchFamily="2" charset="0"/>
              </a:rPr>
              <a:t>() + </a:t>
            </a:r>
          </a:p>
          <a:p>
            <a:r>
              <a:rPr lang="en-US" dirty="0" err="1">
                <a:latin typeface="Courier" pitchFamily="2" charset="0"/>
              </a:rPr>
              <a:t>scale_edge_width</a:t>
            </a:r>
            <a:r>
              <a:rPr lang="en-US" dirty="0">
                <a:latin typeface="Courier" pitchFamily="2" charset="0"/>
              </a:rPr>
              <a:t>(range=c(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904B3-8E5A-1545-A21C-4D05016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8" y="2264133"/>
            <a:ext cx="5206911" cy="3379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9AFAE-031B-CC49-87A6-99DC66D1BDA1}"/>
              </a:ext>
            </a:extLst>
          </p:cNvPr>
          <p:cNvSpPr/>
          <p:nvPr/>
        </p:nvSpPr>
        <p:spPr>
          <a:xfrm>
            <a:off x="341401" y="4543426"/>
            <a:ext cx="2144624" cy="2143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B17F5-D00E-5446-BBFF-0F87383D6991}"/>
              </a:ext>
            </a:extLst>
          </p:cNvPr>
          <p:cNvSpPr/>
          <p:nvPr/>
        </p:nvSpPr>
        <p:spPr>
          <a:xfrm>
            <a:off x="1865401" y="3309700"/>
            <a:ext cx="3606712" cy="34754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9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EDFE-3D74-CD48-A6BF-C05A00EE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/>
          <a:lstStyle/>
          <a:p>
            <a:r>
              <a:rPr lang="en-US" dirty="0"/>
              <a:t>Extra layout in </a:t>
            </a:r>
            <a:r>
              <a:rPr lang="en-US" dirty="0" err="1"/>
              <a:t>ggraph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5C30-370F-AC45-AAB0-561BFCDC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/>
          <a:lstStyle/>
          <a:p>
            <a:r>
              <a:rPr lang="en-US" dirty="0"/>
              <a:t>Linear: all nodes at same line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A201D-797C-824A-8BA2-46519C088469}"/>
              </a:ext>
            </a:extLst>
          </p:cNvPr>
          <p:cNvSpPr/>
          <p:nvPr/>
        </p:nvSpPr>
        <p:spPr>
          <a:xfrm>
            <a:off x="333375" y="2337524"/>
            <a:ext cx="50244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ggraph</a:t>
            </a:r>
            <a:r>
              <a:rPr lang="en-US" dirty="0">
                <a:latin typeface="Courier" pitchFamily="2" charset="0"/>
              </a:rPr>
              <a:t>(g, layout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'linear'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sort.by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'age'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geom_edge_arc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 = factor(</a:t>
            </a:r>
            <a:r>
              <a:rPr lang="en-US" dirty="0" err="1">
                <a:latin typeface="Courier" pitchFamily="2" charset="0"/>
              </a:rPr>
              <a:t>same.dept</a:t>
            </a:r>
            <a:r>
              <a:rPr lang="en-US" dirty="0">
                <a:latin typeface="Courier" pitchFamily="2" charset="0"/>
              </a:rPr>
              <a:t>), </a:t>
            </a:r>
            <a:r>
              <a:rPr lang="en-US" dirty="0" err="1">
                <a:latin typeface="Courier" pitchFamily="2" charset="0"/>
              </a:rPr>
              <a:t>edge_alpha</a:t>
            </a:r>
            <a:r>
              <a:rPr lang="en-US" dirty="0">
                <a:latin typeface="Courier" pitchFamily="2" charset="0"/>
              </a:rPr>
              <a:t>=friendship)) + </a:t>
            </a:r>
          </a:p>
          <a:p>
            <a:r>
              <a:rPr lang="en-US" dirty="0" err="1">
                <a:latin typeface="Courier" pitchFamily="2" charset="0"/>
              </a:rPr>
              <a:t>geom_node_point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(color=gender), size=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 alpha=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 + </a:t>
            </a:r>
            <a:r>
              <a:rPr lang="en-US" dirty="0" err="1">
                <a:latin typeface="Courier" pitchFamily="2" charset="0"/>
              </a:rPr>
              <a:t>geom_node_text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(label=name), angle=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45</a:t>
            </a:r>
            <a:r>
              <a:rPr lang="en-US" dirty="0">
                <a:latin typeface="Courier" pitchFamily="2" charset="0"/>
              </a:rPr>
              <a:t>) + </a:t>
            </a:r>
          </a:p>
          <a:p>
            <a:r>
              <a:rPr lang="en-US" dirty="0" err="1">
                <a:latin typeface="Courier" pitchFamily="2" charset="0"/>
              </a:rPr>
              <a:t>theme_void</a:t>
            </a:r>
            <a:r>
              <a:rPr lang="en-US" dirty="0">
                <a:latin typeface="Courier" pitchFamily="2" charset="0"/>
              </a:rPr>
              <a:t>() + </a:t>
            </a:r>
            <a:r>
              <a:rPr lang="en-US" dirty="0" err="1">
                <a:latin typeface="Courier" pitchFamily="2" charset="0"/>
              </a:rPr>
              <a:t>scale_edge_alpha</a:t>
            </a:r>
            <a:r>
              <a:rPr lang="en-US" dirty="0">
                <a:latin typeface="Courier" pitchFamily="2" charset="0"/>
              </a:rPr>
              <a:t>(range=c(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0.3</a:t>
            </a:r>
            <a:r>
              <a:rPr lang="en-US" dirty="0">
                <a:latin typeface="Courier" pitchFamily="2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6212A-EAA8-3F44-BE8A-ECFAB0A0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44" y="1714501"/>
            <a:ext cx="6222140" cy="40301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F7C73-A10F-CA46-91EA-D006F01846F9}"/>
              </a:ext>
            </a:extLst>
          </p:cNvPr>
          <p:cNvSpPr/>
          <p:nvPr/>
        </p:nvSpPr>
        <p:spPr>
          <a:xfrm>
            <a:off x="1751101" y="2337525"/>
            <a:ext cx="2349412" cy="30566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A1E70-5EAA-B245-9F63-D56CDEF66031}"/>
              </a:ext>
            </a:extLst>
          </p:cNvPr>
          <p:cNvSpPr/>
          <p:nvPr/>
        </p:nvSpPr>
        <p:spPr>
          <a:xfrm>
            <a:off x="333375" y="2947125"/>
            <a:ext cx="1895475" cy="26756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1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E0E-06FD-E144-BA10-01A50631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A327-7853-AD48-B9DB-889AF1E4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495422"/>
            <a:ext cx="10515600" cy="4962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Network analysis basics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 object IGRAPH ”I/O”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object IGRAPH manipulation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advance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measurement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 cluste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visualization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 of network elements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layout</a:t>
            </a:r>
          </a:p>
          <a:p>
            <a:r>
              <a:rPr lang="en-US" dirty="0"/>
              <a:t>Network application show case in Biology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Group Exercise – NYC flight</a:t>
            </a:r>
          </a:p>
        </p:txBody>
      </p:sp>
    </p:spTree>
    <p:extLst>
      <p:ext uri="{BB962C8B-B14F-4D97-AF65-F5344CB8AC3E}">
        <p14:creationId xmlns:p14="http://schemas.microsoft.com/office/powerpoint/2010/main" val="1606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E26F-5ACB-964F-B443-34AB7B78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224"/>
          </a:xfrm>
        </p:spPr>
        <p:txBody>
          <a:bodyPr>
            <a:normAutofit/>
          </a:bodyPr>
          <a:lstStyle/>
          <a:p>
            <a:r>
              <a:rPr lang="en-US" dirty="0"/>
              <a:t>Graph elements (Glossaries 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EA57-01E0-E145-AD49-A48EF25D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348"/>
            <a:ext cx="5719354" cy="55386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Vertex</a:t>
            </a:r>
            <a:r>
              <a:rPr lang="en-US" dirty="0"/>
              <a:t>: is the node of network  </a:t>
            </a:r>
          </a:p>
          <a:p>
            <a:r>
              <a:rPr lang="en-US" b="1" dirty="0">
                <a:solidFill>
                  <a:srgbClr val="FF0000"/>
                </a:solidFill>
              </a:rPr>
              <a:t>Edge</a:t>
            </a:r>
            <a:r>
              <a:rPr lang="en-US" dirty="0"/>
              <a:t>: the connection of notes, sometimes called "link". </a:t>
            </a:r>
          </a:p>
          <a:p>
            <a:pPr lvl="1"/>
            <a:r>
              <a:rPr lang="en-US" dirty="0"/>
              <a:t>Directed</a:t>
            </a:r>
          </a:p>
          <a:p>
            <a:pPr lvl="1"/>
            <a:r>
              <a:rPr lang="en-US" dirty="0"/>
              <a:t>undirected</a:t>
            </a:r>
          </a:p>
          <a:p>
            <a:r>
              <a:rPr lang="en-US" b="1" dirty="0">
                <a:solidFill>
                  <a:srgbClr val="FF0000"/>
                </a:solidFill>
              </a:rPr>
              <a:t>Graph</a:t>
            </a:r>
            <a:r>
              <a:rPr lang="en-US" dirty="0"/>
              <a:t>: constitute of vertices and edges, which represents the whole inter-relationship of nodes.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01D2A-E6B8-C543-B54E-0BE8ABCB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86" y="1319347"/>
            <a:ext cx="4584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15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5855-4B8A-FE42-96AA-433B97C5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637"/>
          </a:xfrm>
        </p:spPr>
        <p:txBody>
          <a:bodyPr/>
          <a:lstStyle/>
          <a:p>
            <a:r>
              <a:rPr lang="en-US" dirty="0"/>
              <a:t>Network application in gene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4652-AC98-F14E-A037-12F6D6163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/>
          <a:lstStyle/>
          <a:p>
            <a:r>
              <a:rPr lang="en-US" dirty="0"/>
              <a:t>Topologically Associating Domains (TADs)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3B1D5-C2CF-114F-A3F6-E3F58650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2108200"/>
            <a:ext cx="8580797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265D3-77B7-C847-AF95-69DB025AE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75" y="4883149"/>
            <a:ext cx="4787900" cy="7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31C5E-4412-A344-BA4E-CB19F29647F8}"/>
              </a:ext>
            </a:extLst>
          </p:cNvPr>
          <p:cNvSpPr txBox="1"/>
          <p:nvPr/>
        </p:nvSpPr>
        <p:spPr>
          <a:xfrm>
            <a:off x="1857375" y="6276974"/>
            <a:ext cx="371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Nature Reviews Genetics volume 19, 453–467 (2018)</a:t>
            </a:r>
          </a:p>
        </p:txBody>
      </p:sp>
    </p:spTree>
    <p:extLst>
      <p:ext uri="{BB962C8B-B14F-4D97-AF65-F5344CB8AC3E}">
        <p14:creationId xmlns:p14="http://schemas.microsoft.com/office/powerpoint/2010/main" val="640033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845B-80E3-4B44-B208-3B1BC04E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0825"/>
            <a:ext cx="10515600" cy="1325563"/>
          </a:xfrm>
        </p:spPr>
        <p:txBody>
          <a:bodyPr/>
          <a:lstStyle/>
          <a:p>
            <a:r>
              <a:rPr lang="en-US" dirty="0"/>
              <a:t>Cell-specific gene regulation network within TADs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DE7F4-84B0-184E-B4E9-18C98061E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83505"/>
            <a:ext cx="10186988" cy="5093495"/>
          </a:xfrm>
        </p:spPr>
      </p:pic>
    </p:spTree>
    <p:extLst>
      <p:ext uri="{BB962C8B-B14F-4D97-AF65-F5344CB8AC3E}">
        <p14:creationId xmlns:p14="http://schemas.microsoft.com/office/powerpoint/2010/main" val="371207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30373-2FDA-F043-8DBF-A169771C1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8377" y="628650"/>
            <a:ext cx="9815245" cy="5319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02204-2159-E844-B802-8EF255E6239A}"/>
              </a:ext>
            </a:extLst>
          </p:cNvPr>
          <p:cNvSpPr txBox="1"/>
          <p:nvPr/>
        </p:nvSpPr>
        <p:spPr>
          <a:xfrm>
            <a:off x="5715000" y="6143625"/>
            <a:ext cx="528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/commons/8/80/</a:t>
            </a:r>
            <a:r>
              <a:rPr lang="en-US" sz="1200" dirty="0" err="1"/>
              <a:t>Transcription_Factors.svg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2091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94D-18AD-6B48-9C6B-AA6888C6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Gene regulation network with transcriptional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E25EC-44A6-2249-B735-60D1B176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107" y="98079"/>
            <a:ext cx="10434181" cy="724098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C562C81-8AEE-DE4F-850C-E0E462CC841F}"/>
              </a:ext>
            </a:extLst>
          </p:cNvPr>
          <p:cNvGrpSpPr/>
          <p:nvPr/>
        </p:nvGrpSpPr>
        <p:grpSpPr>
          <a:xfrm>
            <a:off x="5757105" y="1064618"/>
            <a:ext cx="6548503" cy="5139689"/>
            <a:chOff x="5643497" y="1157492"/>
            <a:chExt cx="6548503" cy="51396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D51B37-5528-8A49-A165-769F31CC33FA}"/>
                </a:ext>
              </a:extLst>
            </p:cNvPr>
            <p:cNvSpPr txBox="1"/>
            <p:nvPr/>
          </p:nvSpPr>
          <p:spPr>
            <a:xfrm>
              <a:off x="5643497" y="1157492"/>
              <a:ext cx="4334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Layer 1: gene being regulated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D64C86-EB7B-E646-A478-BE3DEFCC14FE}"/>
                </a:ext>
              </a:extLst>
            </p:cNvPr>
            <p:cNvSpPr txBox="1"/>
            <p:nvPr/>
          </p:nvSpPr>
          <p:spPr>
            <a:xfrm>
              <a:off x="5665939" y="2760391"/>
              <a:ext cx="5373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Layer 2: cis-element involved in gene regulation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828F26-5798-2A47-9DDE-F89AC8A351C1}"/>
                </a:ext>
              </a:extLst>
            </p:cNvPr>
            <p:cNvSpPr txBox="1"/>
            <p:nvPr/>
          </p:nvSpPr>
          <p:spPr>
            <a:xfrm>
              <a:off x="5665940" y="4311516"/>
              <a:ext cx="5373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Layer 3: TF directly binds to cis-element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7184A9-BBD0-6745-A31F-00BED4DEAD06}"/>
                </a:ext>
              </a:extLst>
            </p:cNvPr>
            <p:cNvSpPr txBox="1"/>
            <p:nvPr/>
          </p:nvSpPr>
          <p:spPr>
            <a:xfrm>
              <a:off x="5665940" y="5927849"/>
              <a:ext cx="652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Layer 4: Scaffold proteins that link TFs to bridge two cis elements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1D0B6E-BC14-5E4C-9498-57792EC14E05}"/>
              </a:ext>
            </a:extLst>
          </p:cNvPr>
          <p:cNvGrpSpPr/>
          <p:nvPr/>
        </p:nvGrpSpPr>
        <p:grpSpPr>
          <a:xfrm>
            <a:off x="675861" y="1934817"/>
            <a:ext cx="8580783" cy="3621901"/>
            <a:chOff x="675861" y="1934817"/>
            <a:chExt cx="8580783" cy="3621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138397-B7D8-E849-ACAC-0637C8740074}"/>
                </a:ext>
              </a:extLst>
            </p:cNvPr>
            <p:cNvGrpSpPr/>
            <p:nvPr/>
          </p:nvGrpSpPr>
          <p:grpSpPr>
            <a:xfrm>
              <a:off x="3154017" y="1934817"/>
              <a:ext cx="4505740" cy="369332"/>
              <a:chOff x="3154017" y="1934817"/>
              <a:chExt cx="4505740" cy="3693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C366D52-499D-5F45-AE24-37650E542879}"/>
                  </a:ext>
                </a:extLst>
              </p:cNvPr>
              <p:cNvCxnSpPr/>
              <p:nvPr/>
            </p:nvCxnSpPr>
            <p:spPr>
              <a:xfrm>
                <a:off x="3154017" y="2160104"/>
                <a:ext cx="56984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023C5E-DAAD-F04B-9546-66152506B36F}"/>
                  </a:ext>
                </a:extLst>
              </p:cNvPr>
              <p:cNvSpPr txBox="1"/>
              <p:nvPr/>
            </p:nvSpPr>
            <p:spPr>
              <a:xfrm>
                <a:off x="3975652" y="1934817"/>
                <a:ext cx="3684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Study-independent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AA2BF6-A9B7-1744-AE8B-0D60679D9464}"/>
                </a:ext>
              </a:extLst>
            </p:cNvPr>
            <p:cNvGrpSpPr/>
            <p:nvPr/>
          </p:nvGrpSpPr>
          <p:grpSpPr>
            <a:xfrm>
              <a:off x="4525617" y="3634463"/>
              <a:ext cx="4505740" cy="369332"/>
              <a:chOff x="3154017" y="1934817"/>
              <a:chExt cx="4505740" cy="369332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32B3E6-04DE-F549-B42E-C4E7EECCD1C7}"/>
                  </a:ext>
                </a:extLst>
              </p:cNvPr>
              <p:cNvCxnSpPr/>
              <p:nvPr/>
            </p:nvCxnSpPr>
            <p:spPr>
              <a:xfrm>
                <a:off x="3154017" y="2160104"/>
                <a:ext cx="569844" cy="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067AE2-5F31-864F-960A-F45704E510E4}"/>
                  </a:ext>
                </a:extLst>
              </p:cNvPr>
              <p:cNvSpPr txBox="1"/>
              <p:nvPr/>
            </p:nvSpPr>
            <p:spPr>
              <a:xfrm>
                <a:off x="3975652" y="1934817"/>
                <a:ext cx="3684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Study-independent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47FF82-E6E6-D54A-8B0A-7EEFCAAA18EE}"/>
                </a:ext>
              </a:extLst>
            </p:cNvPr>
            <p:cNvGrpSpPr/>
            <p:nvPr/>
          </p:nvGrpSpPr>
          <p:grpSpPr>
            <a:xfrm>
              <a:off x="4750904" y="5187386"/>
              <a:ext cx="4505740" cy="369332"/>
              <a:chOff x="3154017" y="1934817"/>
              <a:chExt cx="4505740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C5E26DF-39EB-894E-AF63-C366DAC5AA4A}"/>
                  </a:ext>
                </a:extLst>
              </p:cNvPr>
              <p:cNvCxnSpPr/>
              <p:nvPr/>
            </p:nvCxnSpPr>
            <p:spPr>
              <a:xfrm>
                <a:off x="3154017" y="2160104"/>
                <a:ext cx="569844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718224-5812-DF40-8FCF-823963E79EBA}"/>
                  </a:ext>
                </a:extLst>
              </p:cNvPr>
              <p:cNvSpPr txBox="1"/>
              <p:nvPr/>
            </p:nvSpPr>
            <p:spPr>
              <a:xfrm>
                <a:off x="3975652" y="1934817"/>
                <a:ext cx="3684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Study-independent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630B9D-2065-C042-937B-C966557C2200}"/>
                </a:ext>
              </a:extLst>
            </p:cNvPr>
            <p:cNvGrpSpPr/>
            <p:nvPr/>
          </p:nvGrpSpPr>
          <p:grpSpPr>
            <a:xfrm>
              <a:off x="675861" y="1934817"/>
              <a:ext cx="1706057" cy="828453"/>
              <a:chOff x="675861" y="1934817"/>
              <a:chExt cx="1706057" cy="828453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8ECE7C9-CEC9-1348-AB49-AA5953A78B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5049" y="2489151"/>
                <a:ext cx="406869" cy="274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4B2CB0-3DF7-7846-A72B-0DC914D7C925}"/>
                  </a:ext>
                </a:extLst>
              </p:cNvPr>
              <p:cNvSpPr txBox="1"/>
              <p:nvPr/>
            </p:nvSpPr>
            <p:spPr>
              <a:xfrm>
                <a:off x="675861" y="1934817"/>
                <a:ext cx="15026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Study- dependent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55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6C80-7825-F84C-8AA0-1B3C6CB2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network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496D-922C-3244-A4EF-20BBD573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682745"/>
            <a:ext cx="108680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Network analysis tool: </a:t>
            </a:r>
          </a:p>
          <a:p>
            <a:pPr lvl="1"/>
            <a:r>
              <a:rPr lang="en-US" dirty="0" err="1"/>
              <a:t>Statnet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https://statnet.org/trac/wiki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Network visualization:</a:t>
            </a:r>
          </a:p>
          <a:p>
            <a:pPr lvl="1"/>
            <a:r>
              <a:rPr lang="en-US" dirty="0" err="1"/>
              <a:t>ggnet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https://briatte.github.io/ggnet/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Interactive network : 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visNetwork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https://datastorm-open.github.io/visNetwork/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jstree: </a:t>
            </a:r>
            <a:r>
              <a:rPr lang="en-US" dirty="0">
                <a:hlinkClick r:id="rId5"/>
              </a:rPr>
              <a:t>https://bwlewis.github.io/rthreejs/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Ndtv: </a:t>
            </a:r>
            <a:r>
              <a:rPr lang="en-US" dirty="0">
                <a:hlinkClick r:id="rId6"/>
              </a:rPr>
              <a:t>http://statnet.csde.washington.edu/workshops/SUNBELT/current/ndtv/ndtv_workshop.html</a:t>
            </a: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418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F176-30B8-CE4E-B5AC-151A0D95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921"/>
          </a:xfrm>
        </p:spPr>
        <p:txBody>
          <a:bodyPr/>
          <a:lstStyle/>
          <a:p>
            <a:r>
              <a:rPr lang="en-US" dirty="0"/>
              <a:t>IGRAPH object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0AE70-A157-804A-BE16-4CC160F22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417"/>
            <a:ext cx="10515600" cy="4635546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igraph</a:t>
            </a:r>
            <a:r>
              <a:rPr lang="en-US" dirty="0"/>
              <a:t> have a class ‘</a:t>
            </a:r>
            <a:r>
              <a:rPr lang="en-US" dirty="0" err="1"/>
              <a:t>igraph</a:t>
            </a:r>
            <a:r>
              <a:rPr lang="en-US" dirty="0"/>
              <a:t>’.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3F1E-676A-694D-8A4C-D1B5B3C7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3" y="2133054"/>
            <a:ext cx="9331235" cy="38880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0C5805-4C07-7C4E-A443-2C1F758CC98D}"/>
              </a:ext>
            </a:extLst>
          </p:cNvPr>
          <p:cNvSpPr/>
          <p:nvPr/>
        </p:nvSpPr>
        <p:spPr>
          <a:xfrm>
            <a:off x="4101738" y="4101736"/>
            <a:ext cx="339634" cy="3526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F3E248-B2FB-284C-9699-CCD2069F122C}"/>
              </a:ext>
            </a:extLst>
          </p:cNvPr>
          <p:cNvSpPr/>
          <p:nvPr/>
        </p:nvSpPr>
        <p:spPr>
          <a:xfrm>
            <a:off x="4397831" y="4110443"/>
            <a:ext cx="339634" cy="352697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6CCAF3-28D9-8940-90C3-F77433127D8D}"/>
              </a:ext>
            </a:extLst>
          </p:cNvPr>
          <p:cNvSpPr/>
          <p:nvPr/>
        </p:nvSpPr>
        <p:spPr>
          <a:xfrm>
            <a:off x="5608318" y="4088672"/>
            <a:ext cx="339634" cy="343986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221B6-BCE4-014F-9076-C8A343E0FFEA}"/>
              </a:ext>
            </a:extLst>
          </p:cNvPr>
          <p:cNvSpPr/>
          <p:nvPr/>
        </p:nvSpPr>
        <p:spPr>
          <a:xfrm>
            <a:off x="5159825" y="4075609"/>
            <a:ext cx="339634" cy="3526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18D36-A3A6-874C-BE52-0E48CB39F7F0}"/>
              </a:ext>
            </a:extLst>
          </p:cNvPr>
          <p:cNvSpPr txBox="1"/>
          <p:nvPr/>
        </p:nvSpPr>
        <p:spPr>
          <a:xfrm>
            <a:off x="3566160" y="3762103"/>
            <a:ext cx="11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Directed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12BFD-12D5-914F-A91D-3AD40374481B}"/>
              </a:ext>
            </a:extLst>
          </p:cNvPr>
          <p:cNvSpPr txBox="1"/>
          <p:nvPr/>
        </p:nvSpPr>
        <p:spPr>
          <a:xfrm>
            <a:off x="4101738" y="3445293"/>
            <a:ext cx="11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Named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0380D-F332-FE45-8332-BF46EF349444}"/>
              </a:ext>
            </a:extLst>
          </p:cNvPr>
          <p:cNvSpPr txBox="1"/>
          <p:nvPr/>
        </p:nvSpPr>
        <p:spPr>
          <a:xfrm>
            <a:off x="4696097" y="3759388"/>
            <a:ext cx="111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vertex #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49BAF-D3CD-834B-8073-D48C5BC6EED5}"/>
              </a:ext>
            </a:extLst>
          </p:cNvPr>
          <p:cNvSpPr txBox="1"/>
          <p:nvPr/>
        </p:nvSpPr>
        <p:spPr>
          <a:xfrm>
            <a:off x="5410200" y="3489858"/>
            <a:ext cx="87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Edge 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D8B205-E3D6-E349-850F-34888528D500}"/>
              </a:ext>
            </a:extLst>
          </p:cNvPr>
          <p:cNvSpPr/>
          <p:nvPr/>
        </p:nvSpPr>
        <p:spPr>
          <a:xfrm>
            <a:off x="1776549" y="4515392"/>
            <a:ext cx="2960916" cy="357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45043-FDD9-F14B-8AC8-5A7586456DD5}"/>
              </a:ext>
            </a:extLst>
          </p:cNvPr>
          <p:cNvSpPr txBox="1"/>
          <p:nvPr/>
        </p:nvSpPr>
        <p:spPr>
          <a:xfrm>
            <a:off x="5159825" y="4428848"/>
            <a:ext cx="658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Attribute can be associated with either vertex (v) or edge (e) or both.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5FC29-29F0-9046-8D34-556BD4347B9A}"/>
              </a:ext>
            </a:extLst>
          </p:cNvPr>
          <p:cNvSpPr txBox="1"/>
          <p:nvPr/>
        </p:nvSpPr>
        <p:spPr>
          <a:xfrm>
            <a:off x="8286750" y="4986338"/>
            <a:ext cx="3729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Special attributes, name, can be used to select vertices and edges (“</a:t>
            </a:r>
            <a:r>
              <a:rPr lang="en-US" dirty="0" err="1">
                <a:solidFill>
                  <a:srgbClr val="FF0000"/>
                </a:solidFill>
              </a:rPr>
              <a:t>from|to</a:t>
            </a:r>
            <a:r>
              <a:rPr lang="en-US" dirty="0">
                <a:solidFill>
                  <a:srgbClr val="FF0000"/>
                </a:solidFill>
              </a:rPr>
              <a:t>”).</a:t>
            </a:r>
          </a:p>
        </p:txBody>
      </p:sp>
    </p:spTree>
    <p:extLst>
      <p:ext uri="{BB962C8B-B14F-4D97-AF65-F5344CB8AC3E}">
        <p14:creationId xmlns:p14="http://schemas.microsoft.com/office/powerpoint/2010/main" val="158140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511D-D532-2841-81A3-691F013E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6C09-6AA6-EE4E-AEFE-99D69B011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41" y="1428750"/>
            <a:ext cx="6291263" cy="5429250"/>
          </a:xfrm>
        </p:spPr>
        <p:txBody>
          <a:bodyPr>
            <a:normAutofit/>
          </a:bodyPr>
          <a:lstStyle/>
          <a:p>
            <a:r>
              <a:rPr lang="en-US" dirty="0"/>
              <a:t>IGRAPH can be created in multiple ways</a:t>
            </a:r>
          </a:p>
          <a:p>
            <a:pPr lvl="1"/>
            <a:r>
              <a:rPr lang="en-US" dirty="0"/>
              <a:t>Easy graph: </a:t>
            </a:r>
          </a:p>
          <a:p>
            <a:pPr lvl="2"/>
            <a:r>
              <a:rPr lang="en-US" dirty="0" err="1"/>
              <a:t>graph_from_literal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make_graph</a:t>
            </a:r>
            <a:endParaRPr lang="en-US" dirty="0"/>
          </a:p>
          <a:p>
            <a:pPr lvl="1"/>
            <a:r>
              <a:rPr lang="en-US" dirty="0"/>
              <a:t>Create from user data: </a:t>
            </a:r>
          </a:p>
          <a:p>
            <a:pPr lvl="2"/>
            <a:r>
              <a:rPr lang="en-US" dirty="0" err="1"/>
              <a:t>graph_from_edgelist</a:t>
            </a:r>
            <a:endParaRPr lang="en-US" dirty="0"/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graph_from_adjacency_matrix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graph_from_data_frame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Classic random graphs: </a:t>
            </a:r>
          </a:p>
          <a:p>
            <a:pPr lvl="2"/>
            <a:r>
              <a:rPr lang="en-US" dirty="0" err="1"/>
              <a:t>sample_gnp</a:t>
            </a:r>
            <a:endParaRPr lang="en-US" dirty="0"/>
          </a:p>
          <a:p>
            <a:pPr lvl="2"/>
            <a:r>
              <a:rPr lang="en-US" dirty="0" err="1"/>
              <a:t>sample_gnm</a:t>
            </a:r>
            <a:endParaRPr lang="en-US" dirty="0"/>
          </a:p>
          <a:p>
            <a:pPr lvl="2"/>
            <a:r>
              <a:rPr lang="en-US" dirty="0" err="1"/>
              <a:t>sample_pa</a:t>
            </a:r>
            <a:endParaRPr lang="en-US" dirty="0"/>
          </a:p>
          <a:p>
            <a:pPr lvl="2"/>
            <a:r>
              <a:rPr lang="en-US" dirty="0" err="1"/>
              <a:t>sample_smallworld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0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CB42-5B3F-3049-93F5-3B5C06D2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65125"/>
            <a:ext cx="10515600" cy="809909"/>
          </a:xfrm>
        </p:spPr>
        <p:txBody>
          <a:bodyPr>
            <a:normAutofit/>
          </a:bodyPr>
          <a:lstStyle/>
          <a:p>
            <a:r>
              <a:rPr lang="en-US" sz="4000" dirty="0" err="1"/>
              <a:t>graph_from_adjacency_matrix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22DAE-B93F-C44F-A527-8E1E3674BA70}"/>
              </a:ext>
            </a:extLst>
          </p:cNvPr>
          <p:cNvSpPr txBox="1"/>
          <p:nvPr/>
        </p:nvSpPr>
        <p:spPr>
          <a:xfrm>
            <a:off x="5605462" y="1629056"/>
            <a:ext cx="646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 = </a:t>
            </a:r>
            <a:r>
              <a:rPr lang="en-US" dirty="0" err="1">
                <a:latin typeface="Courier" pitchFamily="2" charset="0"/>
              </a:rPr>
              <a:t>graph_from_adjacency_matrix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adj_matrix</a:t>
            </a:r>
            <a:r>
              <a:rPr lang="en-US" dirty="0">
                <a:latin typeface="Courier" pitchFamily="2" charset="0"/>
              </a:rPr>
              <a:t>, mode =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</a:rPr>
              <a:t>"undirected"</a:t>
            </a:r>
            <a:r>
              <a:rPr lang="en-US" dirty="0">
                <a:latin typeface="Courier" pitchFamily="2" charset="0"/>
              </a:rPr>
              <a:t>, weighted = 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</a:rPr>
              <a:t>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D70D30-CBE4-DB46-BB62-51AA813C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8" y="1500326"/>
            <a:ext cx="4292600" cy="4726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3874CE-25BE-1643-963F-FAD05A99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37" y="2758769"/>
            <a:ext cx="77597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48555-B7CD-3242-AAAC-557018B3C93B}"/>
              </a:ext>
            </a:extLst>
          </p:cNvPr>
          <p:cNvSpPr/>
          <p:nvPr/>
        </p:nvSpPr>
        <p:spPr>
          <a:xfrm>
            <a:off x="6143625" y="1629056"/>
            <a:ext cx="3886200" cy="31404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DECE88-B75A-3240-B85B-052F1C44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87" y="1463288"/>
            <a:ext cx="4288100" cy="3862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4D002-E1BB-7542-B961-A39053E5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1" y="948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graph_from_data_frame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662F-0089-A847-87E6-DE414E9C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24" y="1164139"/>
            <a:ext cx="9205913" cy="47910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actors &lt;- 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data.frame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name=c(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"Alice"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"Bob"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"Cecil"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David"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"Esmeralda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age=c(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48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33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45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34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21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gender=c(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"F"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"M"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"F"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"M"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"F"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relations &lt;- 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data.frame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from=c(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"Bob"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"Cecil"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"Cecil"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David"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"David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"Esmeralda"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to=c(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"Alice"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"Bob"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"Alice"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"Alice"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"Bob"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DD1144"/>
                </a:solidFill>
                <a:latin typeface="Courier" pitchFamily="2" charset="0"/>
                <a:cs typeface="Consolas" panose="020B0609020204030204" pitchFamily="49" charset="0"/>
              </a:rPr>
              <a:t>"Alice"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same.dept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=c(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friendship=c(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4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	advice=c(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4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4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9999"/>
                </a:solidFill>
                <a:latin typeface="Courier" pitchFamily="2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g &lt;- </a:t>
            </a:r>
            <a:r>
              <a:rPr lang="en-US" dirty="0" err="1">
                <a:latin typeface="Courier" pitchFamily="2" charset="0"/>
                <a:cs typeface="Consolas" panose="020B0609020204030204" pitchFamily="49" charset="0"/>
              </a:rPr>
              <a:t>graph_from_data_frame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(relations, directed=</a:t>
            </a:r>
            <a:r>
              <a:rPr lang="en-US" dirty="0">
                <a:solidFill>
                  <a:srgbClr val="990073"/>
                </a:solidFill>
                <a:latin typeface="Courier" pitchFamily="2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vertices=actors)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9022-BAAB-C04A-942A-4EC0ACB91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4" y="5325770"/>
            <a:ext cx="6569486" cy="1258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CA2753-747A-CF45-BFDE-294B9E53DD09}"/>
              </a:ext>
            </a:extLst>
          </p:cNvPr>
          <p:cNvSpPr/>
          <p:nvPr/>
        </p:nvSpPr>
        <p:spPr>
          <a:xfrm>
            <a:off x="1028700" y="4539305"/>
            <a:ext cx="2528888" cy="2898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9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930E-3838-5342-85C3-980C1F6C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Retrieve vertex and Edges from IGRAPH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7429-61EF-0C40-B389-89A589037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3"/>
            <a:ext cx="10515600" cy="971550"/>
          </a:xfrm>
        </p:spPr>
        <p:txBody>
          <a:bodyPr/>
          <a:lstStyle/>
          <a:p>
            <a:r>
              <a:rPr lang="en-US" dirty="0"/>
              <a:t>Vertex and Edges are saved as ”</a:t>
            </a:r>
            <a:r>
              <a:rPr lang="en-US" dirty="0" err="1">
                <a:latin typeface="Courier" pitchFamily="2" charset="0"/>
              </a:rPr>
              <a:t>igraph.vs</a:t>
            </a:r>
            <a:r>
              <a:rPr lang="en-US" dirty="0"/>
              <a:t>” and ”</a:t>
            </a:r>
            <a:r>
              <a:rPr lang="en-US" dirty="0" err="1">
                <a:latin typeface="Courier" pitchFamily="2" charset="0"/>
              </a:rPr>
              <a:t>igraph.es</a:t>
            </a:r>
            <a:r>
              <a:rPr lang="en-US" dirty="0"/>
              <a:t>” object respectively. Can be retrieved using </a:t>
            </a:r>
            <a:r>
              <a:rPr lang="en-US" dirty="0">
                <a:latin typeface="Courier" pitchFamily="2" charset="0"/>
              </a:rPr>
              <a:t>V(g) </a:t>
            </a:r>
            <a:r>
              <a:rPr lang="en-US" dirty="0"/>
              <a:t>and </a:t>
            </a:r>
            <a:r>
              <a:rPr lang="en-US" dirty="0">
                <a:latin typeface="Courier" pitchFamily="2" charset="0"/>
              </a:rPr>
              <a:t>E(g).</a:t>
            </a: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1CEDE-F454-FD40-A3D1-63A533169AE4}"/>
              </a:ext>
            </a:extLst>
          </p:cNvPr>
          <p:cNvSpPr/>
          <p:nvPr/>
        </p:nvSpPr>
        <p:spPr>
          <a:xfrm>
            <a:off x="976312" y="25003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V(g)$name</a:t>
            </a:r>
          </a:p>
          <a:p>
            <a:r>
              <a:rPr lang="en-US" dirty="0">
                <a:latin typeface="Courier" pitchFamily="2" charset="0"/>
              </a:rPr>
              <a:t>V(g)$age</a:t>
            </a:r>
          </a:p>
          <a:p>
            <a:r>
              <a:rPr lang="en-US" dirty="0">
                <a:latin typeface="Courier" pitchFamily="2" charset="0"/>
              </a:rPr>
              <a:t>V(g)$gender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AE18A-0320-4E4A-8781-7BC81AED80E5}"/>
              </a:ext>
            </a:extLst>
          </p:cNvPr>
          <p:cNvSpPr txBox="1"/>
          <p:nvPr/>
        </p:nvSpPr>
        <p:spPr>
          <a:xfrm>
            <a:off x="976311" y="3471863"/>
            <a:ext cx="8424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# [1] "Alice" "Bob" "Cecil" "David" "Esmeralda" </a:t>
            </a:r>
          </a:p>
          <a:p>
            <a:r>
              <a:rPr lang="en-US" dirty="0">
                <a:latin typeface="Courier" pitchFamily="2" charset="0"/>
              </a:rPr>
              <a:t># [1] 48 33 4	5 34 21 </a:t>
            </a:r>
          </a:p>
          <a:p>
            <a:r>
              <a:rPr lang="en-US" dirty="0">
                <a:latin typeface="Courier" pitchFamily="2" charset="0"/>
              </a:rPr>
              <a:t># [1] "F" "M" "F" "M" "F"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1773E-1017-CD48-AE17-AC4C27151FB4}"/>
              </a:ext>
            </a:extLst>
          </p:cNvPr>
          <p:cNvSpPr/>
          <p:nvPr/>
        </p:nvSpPr>
        <p:spPr>
          <a:xfrm>
            <a:off x="976311" y="45488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E(g)$</a:t>
            </a:r>
            <a:r>
              <a:rPr lang="en-US" dirty="0" err="1">
                <a:latin typeface="Courier" pitchFamily="2" charset="0"/>
              </a:rPr>
              <a:t>same.dept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E(g)$friendship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D894C-DEDB-7448-A613-710ABC5B7EED}"/>
              </a:ext>
            </a:extLst>
          </p:cNvPr>
          <p:cNvSpPr/>
          <p:nvPr/>
        </p:nvSpPr>
        <p:spPr>
          <a:xfrm>
            <a:off x="976311" y="5205161"/>
            <a:ext cx="5698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# [1] FALSE FALSE TRUE FALSE FALSE TRUE </a:t>
            </a:r>
          </a:p>
          <a:p>
            <a:r>
              <a:rPr lang="en-US" dirty="0">
                <a:latin typeface="Courier" pitchFamily="2" charset="0"/>
              </a:rPr>
              <a:t># [1] 4 5 5 2 1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7C1E5-BE75-474A-8B04-D9BA2259A1C4}"/>
              </a:ext>
            </a:extLst>
          </p:cNvPr>
          <p:cNvSpPr/>
          <p:nvPr/>
        </p:nvSpPr>
        <p:spPr>
          <a:xfrm>
            <a:off x="1028700" y="4539304"/>
            <a:ext cx="24288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1483B-2FE4-C247-BA50-6BC63FC5597C}"/>
              </a:ext>
            </a:extLst>
          </p:cNvPr>
          <p:cNvSpPr/>
          <p:nvPr/>
        </p:nvSpPr>
        <p:spPr>
          <a:xfrm>
            <a:off x="1028700" y="4881606"/>
            <a:ext cx="24288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E8CE2-E5FF-854F-97CF-F09A4D09EEDE}"/>
              </a:ext>
            </a:extLst>
          </p:cNvPr>
          <p:cNvSpPr/>
          <p:nvPr/>
        </p:nvSpPr>
        <p:spPr>
          <a:xfrm>
            <a:off x="1028700" y="2507304"/>
            <a:ext cx="24288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3F06B-1C52-5748-B9D3-584857D8D208}"/>
              </a:ext>
            </a:extLst>
          </p:cNvPr>
          <p:cNvSpPr/>
          <p:nvPr/>
        </p:nvSpPr>
        <p:spPr>
          <a:xfrm>
            <a:off x="1028700" y="2795611"/>
            <a:ext cx="24288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BCBD3-FC1F-FC45-B221-ACEF9E8CB23A}"/>
              </a:ext>
            </a:extLst>
          </p:cNvPr>
          <p:cNvSpPr/>
          <p:nvPr/>
        </p:nvSpPr>
        <p:spPr>
          <a:xfrm>
            <a:off x="990599" y="3106088"/>
            <a:ext cx="242888" cy="3327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4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3561</Words>
  <Application>Microsoft Macintosh PowerPoint</Application>
  <PresentationFormat>Widescreen</PresentationFormat>
  <Paragraphs>490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</vt:lpstr>
      <vt:lpstr>Helvetica Neue</vt:lpstr>
      <vt:lpstr>Office Theme</vt:lpstr>
      <vt:lpstr>Network Analysis and Visualization</vt:lpstr>
      <vt:lpstr>Agenda</vt:lpstr>
      <vt:lpstr>What is network analysis?</vt:lpstr>
      <vt:lpstr>Graph elements (Glossaries I)</vt:lpstr>
      <vt:lpstr>IGRAPH object in R</vt:lpstr>
      <vt:lpstr>Create IGRAPH</vt:lpstr>
      <vt:lpstr>graph_from_adjacency_matrix</vt:lpstr>
      <vt:lpstr>graph_from_data_frame</vt:lpstr>
      <vt:lpstr>Retrieve vertex and Edges from IGRAPH</vt:lpstr>
      <vt:lpstr>Retrieve vertex and Edges from IGRAPH</vt:lpstr>
      <vt:lpstr>Add vertex and edges to IGRAPH </vt:lpstr>
      <vt:lpstr>Delete vertex and edges from IGRAPH </vt:lpstr>
      <vt:lpstr>Add and delete vertex and edge attributes to IGRAPH </vt:lpstr>
      <vt:lpstr>Merge Graph</vt:lpstr>
      <vt:lpstr>Subgraph</vt:lpstr>
      <vt:lpstr>Agenda</vt:lpstr>
      <vt:lpstr>Graph measurement – degree and strength</vt:lpstr>
      <vt:lpstr>Graph measurement – distance and path</vt:lpstr>
      <vt:lpstr>Graph measurement – transitivity</vt:lpstr>
      <vt:lpstr>Graph measurement -- centrality</vt:lpstr>
      <vt:lpstr>Decompose graph to components</vt:lpstr>
      <vt:lpstr>Graph cluster -- cliques</vt:lpstr>
      <vt:lpstr>Graph cluster – community/module </vt:lpstr>
      <vt:lpstr>Cluster graph – community/module (cont.) </vt:lpstr>
      <vt:lpstr>Cluster graph – community/module (cont.) </vt:lpstr>
      <vt:lpstr>Agenda</vt:lpstr>
      <vt:lpstr>Aesthetics of network elements</vt:lpstr>
      <vt:lpstr>Vertice aesthetics – default igraph.plot</vt:lpstr>
      <vt:lpstr>Vertice aesthetics – ggraph</vt:lpstr>
      <vt:lpstr>Edge aesthetics -- default igraph.plot</vt:lpstr>
      <vt:lpstr>Edge aesthetics -- ggraph</vt:lpstr>
      <vt:lpstr>Facet</vt:lpstr>
      <vt:lpstr>Network layout</vt:lpstr>
      <vt:lpstr>PowerPoint Presentation</vt:lpstr>
      <vt:lpstr>Specify layout in plot</vt:lpstr>
      <vt:lpstr>Extra layout in ggraph</vt:lpstr>
      <vt:lpstr>Extra layout in ggraph</vt:lpstr>
      <vt:lpstr>Extra layout in ggraph</vt:lpstr>
      <vt:lpstr>Agenda</vt:lpstr>
      <vt:lpstr>Network application in gene regulation</vt:lpstr>
      <vt:lpstr>Cell-specific gene regulation network within TADs</vt:lpstr>
      <vt:lpstr>PowerPoint Presentation</vt:lpstr>
      <vt:lpstr>Gene regulation network with transcriptional factors</vt:lpstr>
      <vt:lpstr>Other network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Analysis and Visualization</dc:title>
  <dc:creator>su chun</dc:creator>
  <cp:lastModifiedBy>su chun</cp:lastModifiedBy>
  <cp:revision>61</cp:revision>
  <dcterms:created xsi:type="dcterms:W3CDTF">2019-08-27T01:17:24Z</dcterms:created>
  <dcterms:modified xsi:type="dcterms:W3CDTF">2019-08-28T15:05:15Z</dcterms:modified>
</cp:coreProperties>
</file>